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65" r:id="rId3"/>
    <p:sldId id="1211" r:id="rId4"/>
    <p:sldId id="1210" r:id="rId5"/>
    <p:sldId id="1209" r:id="rId6"/>
    <p:sldId id="261" r:id="rId7"/>
    <p:sldId id="268" r:id="rId8"/>
    <p:sldId id="263" r:id="rId9"/>
    <p:sldId id="264" r:id="rId10"/>
    <p:sldId id="260" r:id="rId11"/>
    <p:sldId id="256" r:id="rId12"/>
    <p:sldId id="259" r:id="rId13"/>
    <p:sldId id="257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499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7DE4D-2E96-4CB7-81F9-B236CAC08570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28CFE-CFA4-4388-A1BF-2EB133C66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3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EE61-6F7B-8689-DBA7-9590B6ECA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5DC9E-660A-C1C7-6AB4-086B42EE8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1E0FE-19FA-A252-06FA-24EB13699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A2AC6A-E1F5-895A-FA61-D5329BDC8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39291-E38C-CBF5-3428-F3B8F466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37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77CE-BA79-2FFA-B9C8-D5A0FB63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DC3FB-860C-0571-679E-3B4277FD5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D3A-B434-0390-A6A2-E3E271200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4026A-CD9F-6A62-FB34-F0FDC046F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3E309-126D-BB10-FC88-1E2A57F33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0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8E2388-EE85-C0BD-4D5F-1193C3061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700A3-B276-5AF4-450F-993BA45DA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6B5FF-348A-B4C7-CF53-860A090CB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D1BE9-47EE-37A6-7CAF-BE23FF845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41353-C31D-D491-6693-26FD5718A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93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_full pic background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723" y="1689603"/>
            <a:ext cx="5070088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00722" y="3747823"/>
            <a:ext cx="5070089" cy="344112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00721" y="2620655"/>
            <a:ext cx="5070088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72AE-3545-AC49-950D-D06158C3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1" y="5568176"/>
            <a:ext cx="1327376" cy="1107688"/>
          </a:xfrm>
          <a:prstGeom prst="rect">
            <a:avLst/>
          </a:prstGeom>
        </p:spPr>
      </p:pic>
      <p:pic>
        <p:nvPicPr>
          <p:cNvPr id="10" name="Picture 14" title="Stanford University">
            <a:extLst>
              <a:ext uri="{FF2B5EF4-FFF2-40B4-BE49-F238E27FC236}">
                <a16:creationId xmlns:a16="http://schemas.microsoft.com/office/drawing/2014/main" id="{7083C9FD-6561-484D-8A7A-A4186D74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519" y="6312099"/>
            <a:ext cx="2977365" cy="36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31064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2944" y="1680670"/>
            <a:ext cx="5829995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132943" y="4015452"/>
            <a:ext cx="5829996" cy="344112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132943" y="2687565"/>
            <a:ext cx="5829996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F6BA60-3365-AF4A-9572-562F1FDAC8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" y="0"/>
            <a:ext cx="589649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A8AAB5-C1E6-9042-8AAD-AAB436A5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602" y="4898892"/>
            <a:ext cx="1140671" cy="9518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13EEB0-DB62-A24C-8626-CA2D621B9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25" y="5850775"/>
            <a:ext cx="3157889" cy="6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5328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2944" y="1680670"/>
            <a:ext cx="5829995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132943" y="4015452"/>
            <a:ext cx="5829996" cy="344112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132943" y="2687565"/>
            <a:ext cx="5829996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F6BA60-3365-AF4A-9572-562F1FDAC8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" y="0"/>
            <a:ext cx="5896493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6945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full p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723" y="1689603"/>
            <a:ext cx="5070088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00722" y="3747823"/>
            <a:ext cx="5070089" cy="344112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00721" y="2620655"/>
            <a:ext cx="5070088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72AE-3545-AC49-950D-D06158C3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1" y="5568176"/>
            <a:ext cx="1327376" cy="1107688"/>
          </a:xfrm>
          <a:prstGeom prst="rect">
            <a:avLst/>
          </a:prstGeom>
        </p:spPr>
      </p:pic>
      <p:pic>
        <p:nvPicPr>
          <p:cNvPr id="10" name="Picture 14" title="Stanford University">
            <a:extLst>
              <a:ext uri="{FF2B5EF4-FFF2-40B4-BE49-F238E27FC236}">
                <a16:creationId xmlns:a16="http://schemas.microsoft.com/office/drawing/2014/main" id="{7083C9FD-6561-484D-8A7A-A4186D74D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519" y="6312099"/>
            <a:ext cx="2977365" cy="36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81332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298" y="1446921"/>
            <a:ext cx="10980189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3086726" y="3388885"/>
            <a:ext cx="5829996" cy="344112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24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746299" y="2498061"/>
            <a:ext cx="10980188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800" cap="small" spc="400">
                <a:solidFill>
                  <a:srgbClr val="A4001D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A8AAB5-C1E6-9042-8AAD-AAB436A5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102" y="4416413"/>
            <a:ext cx="1075241" cy="897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238B0-64C1-004B-B4F8-9A9EE047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410" y="5313694"/>
            <a:ext cx="1790623" cy="100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3038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274237" y="1211580"/>
            <a:ext cx="10267951" cy="5012056"/>
          </a:xfrm>
          <a:prstGeom prst="rect">
            <a:avLst/>
          </a:prstGeom>
        </p:spPr>
        <p:txBody>
          <a:bodyPr/>
          <a:lstStyle>
            <a:lvl1pPr>
              <a:defRPr cap="small" baseline="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FCDC9-3ADF-2140-9255-F9DA07085D55}"/>
              </a:ext>
            </a:extLst>
          </p:cNvPr>
          <p:cNvSpPr txBox="1"/>
          <p:nvPr/>
        </p:nvSpPr>
        <p:spPr>
          <a:xfrm>
            <a:off x="281354" y="58615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496496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349888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1"/>
            <a:ext cx="10277149" cy="242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0" y="3788418"/>
            <a:ext cx="10276417" cy="242214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62166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9EE6-D8D3-D19A-6ACD-FB523115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3383B-7621-4342-57A4-8E51E61B7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90E80-D110-4F47-ADD5-59175D5EA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2F412-812A-3B58-49AE-50BFB1F8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6E0F1-EC3D-56D5-7BA9-EF1E4C2D1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50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0" y="1211580"/>
            <a:ext cx="5050367" cy="50120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29"/>
            <a:ext cx="5039784" cy="24403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854034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0" y="1211582"/>
            <a:ext cx="5050367" cy="2430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7" y="3787484"/>
            <a:ext cx="5041900" cy="2436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591124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78655B-DF0A-494E-A172-3BDE1867F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409267"/>
            <a:ext cx="12206817" cy="45720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A6479842-53F0-9447-876A-BEC903017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934" y="6510867"/>
            <a:ext cx="2061633" cy="25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7AEDD-6473-7242-8CE3-AAA8383D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1" y="6057787"/>
            <a:ext cx="813052" cy="678487"/>
          </a:xfrm>
          <a:prstGeom prst="rect">
            <a:avLst/>
          </a:prstGeom>
        </p:spPr>
      </p:pic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5B4DC1B-A299-9D44-9742-75E7F3FEA7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86834" y="391584"/>
            <a:ext cx="11224684" cy="545253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58344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F6DCC6-8DB3-E644-B695-DD41E3BC29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Full size slide picture</a:t>
            </a:r>
          </a:p>
        </p:txBody>
      </p:sp>
    </p:spTree>
    <p:extLst>
      <p:ext uri="{BB962C8B-B14F-4D97-AF65-F5344CB8AC3E}">
        <p14:creationId xmlns:p14="http://schemas.microsoft.com/office/powerpoint/2010/main" val="4031811676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15BF-5FA8-6E47-9998-0DA12810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145F0-4F1E-E64D-B915-A743C10CD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21D10-33D8-C943-A43D-5BBBAA3C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F746-5F3B-9A40-8C97-13D0788A1C4C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1B40B-0C34-1649-AC9A-53B57A93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3F424-CC11-A24D-9155-C02E66A1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DCA8-A93C-4E44-8486-F9207856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365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949E2-7BD0-9CB4-C9D6-C31463E9D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7EF1C-EA96-F664-5F16-9E8AA3B38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C31AF-41ED-AB22-0F54-FF069D43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BE392-DDBA-A02F-23EE-85798697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82DEA-4E75-3239-4CA0-3B397647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06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6604-0AD0-D39E-17AB-5C6CAE81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6171E-F645-7464-4C9D-1DB1A9E2B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60B2F4-F860-9297-60B4-C8E68F57C9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860F1-2C83-A255-2FC1-CEFD17D60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4E9E3-96C1-56DC-FF44-4CC4C583A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3FA01-35BD-3E7C-E87E-AF1363F12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83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AD75-D326-9F50-B6EB-517EBE3F1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813A1-8995-46C3-822A-B33CFA54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A2EF2-6696-7EA1-24CC-EF14ADE23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1286E-014F-93BE-37D5-1D06BBEDD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503FD8-99EC-A2DA-D89A-E352DF23D3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7CD1D7-2F83-7078-1475-0633CC78B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28D3B-8A04-6FC5-45E5-DD9CFF57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FA9888-7E14-5ADC-381D-AD513D43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8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4B848-70EF-B34A-5E47-1FB3E391F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5B7AC8-0B46-61C6-E732-B56B86018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9EA10B-CCB5-E583-68D5-BFF2CEBE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30039-F448-8957-7309-844D57852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0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27CC6-CB1E-5D32-383A-62694CD9A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0556C-7DC4-121B-DAB5-D23FB5BDC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FC4AC-AB5B-0535-438A-B649560F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5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411A8-944A-74E9-7242-F6F87CA19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A3AA-EC11-D9A9-6D87-922198DC6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A743F-5BAC-5476-AED7-E1AB35E55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831FA-B1BF-2ED9-71CD-F54C7A068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BEAD1F-2ADE-45D2-521F-8D9629D3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05891-0926-C7B8-D772-048325DE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1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EE41-6D1D-92F4-A833-2E056FED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87A92-D58B-3BE5-D19D-62AEA2088C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11A28-26BE-1BCE-D523-38165A4D9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6B989-4006-6215-5497-CC1F90B4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E01B2-FFCC-AC76-BE35-2B5C4570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B7670D-DFA9-4416-A3CD-9807A58C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94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21DE54-D03D-0E50-175B-AB90466C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CA131-72F1-30F0-0714-CDE81F800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9A007-FDFA-AE62-D41E-11E559D4D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570EBC-7125-4B5E-B99D-E465C94DD824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42AAB-DDAE-8C5C-E2E7-A8B2C6B8D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02A88-5A87-24B7-BA95-9C4E48A57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280110-8257-4787-9A9E-CD7E55A4F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2551302C-D205-104E-AAF4-7D992F2430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41400" y="569318"/>
            <a:ext cx="10515600" cy="65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ECBF2B-EF98-CB4D-8254-DB13357056FC}"/>
              </a:ext>
            </a:extLst>
          </p:cNvPr>
          <p:cNvSpPr/>
          <p:nvPr/>
        </p:nvSpPr>
        <p:spPr>
          <a:xfrm>
            <a:off x="0" y="1"/>
            <a:ext cx="609600" cy="685623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80F3DD4E-0EBE-0442-8C94-1C4AE604BF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722" y="6527658"/>
            <a:ext cx="1633279" cy="20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5242CD-63A7-DD42-917A-47E8F21CCC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347529"/>
            <a:ext cx="609600" cy="508708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DA94B-875F-D14E-9FE3-639014AA2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0380" y="6418793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BAE0F-CB61-5045-A9A5-4BF345CE1A3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7EC0F4-CD19-C14F-9D35-A4A726A97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1400" y="1430364"/>
            <a:ext cx="1051560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1F3FDD-5CE8-4971-A50D-B52B311CA06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834588" y="6601883"/>
            <a:ext cx="4416425" cy="2438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33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62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 kern="120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609585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1219170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828754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2438339" algn="l" defTabSz="609585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0" indent="0" algn="l" defTabSz="609585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None/>
        <a:defRPr kern="1200" cap="small" spc="27" baseline="0">
          <a:solidFill>
            <a:schemeClr val="tx1"/>
          </a:solidFill>
          <a:latin typeface="+mj-lt"/>
          <a:ea typeface="ＭＳ Ｐゴシック" charset="0"/>
          <a:cs typeface="Arial" panose="020B0604020202020204" pitchFamily="34" charset="0"/>
        </a:defRPr>
      </a:lvl1pPr>
      <a:lvl2pPr marL="385224" indent="-385224" algn="l" defTabSz="609585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ern="120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759865" indent="-300559" algn="l" defTabSz="609585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2000"/>
        <a:buFont typeface="Source Sans Pro" panose="020B0503030403020204" pitchFamily="34" charset="77"/>
        <a:buChar char="›"/>
        <a:defRPr kern="120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1219170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678475" indent="-302676" algn="l" defTabSz="609585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Source Sans Pro" panose="020B0503030403020204" pitchFamily="34" charset="77"/>
        <a:buChar char="–"/>
        <a:defRPr kern="120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8984-402A-9DB3-A276-808C51E23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">
            <a:extLst>
              <a:ext uri="{FF2B5EF4-FFF2-40B4-BE49-F238E27FC236}">
                <a16:creationId xmlns:a16="http://schemas.microsoft.com/office/drawing/2014/main" id="{4D4854D1-E7CA-7775-1EDE-0B4F38AB8A3A}"/>
              </a:ext>
            </a:extLst>
          </p:cNvPr>
          <p:cNvSpPr/>
          <p:nvPr/>
        </p:nvSpPr>
        <p:spPr>
          <a:xfrm>
            <a:off x="1864594" y="2886542"/>
            <a:ext cx="6015028" cy="1055704"/>
          </a:xfrm>
          <a:custGeom>
            <a:avLst/>
            <a:gdLst>
              <a:gd name="connsiteX0" fmla="*/ 0 w 5836348"/>
              <a:gd name="connsiteY0" fmla="*/ 0 h 1055704"/>
              <a:gd name="connsiteX1" fmla="*/ 5836348 w 5836348"/>
              <a:gd name="connsiteY1" fmla="*/ 0 h 1055704"/>
              <a:gd name="connsiteX2" fmla="*/ 5836348 w 5836348"/>
              <a:gd name="connsiteY2" fmla="*/ 1055704 h 1055704"/>
              <a:gd name="connsiteX3" fmla="*/ 0 w 5836348"/>
              <a:gd name="connsiteY3" fmla="*/ 1055704 h 1055704"/>
              <a:gd name="connsiteX4" fmla="*/ 0 w 5836348"/>
              <a:gd name="connsiteY4" fmla="*/ 0 h 1055704"/>
              <a:gd name="connsiteX0" fmla="*/ 0 w 5838115"/>
              <a:gd name="connsiteY0" fmla="*/ 0 h 1055704"/>
              <a:gd name="connsiteX1" fmla="*/ 5836348 w 5838115"/>
              <a:gd name="connsiteY1" fmla="*/ 0 h 1055704"/>
              <a:gd name="connsiteX2" fmla="*/ 5838115 w 5838115"/>
              <a:gd name="connsiteY2" fmla="*/ 320228 h 1055704"/>
              <a:gd name="connsiteX3" fmla="*/ 5836348 w 5838115"/>
              <a:gd name="connsiteY3" fmla="*/ 1055704 h 1055704"/>
              <a:gd name="connsiteX4" fmla="*/ 0 w 5838115"/>
              <a:gd name="connsiteY4" fmla="*/ 1055704 h 1055704"/>
              <a:gd name="connsiteX5" fmla="*/ 0 w 5838115"/>
              <a:gd name="connsiteY5" fmla="*/ 0 h 1055704"/>
              <a:gd name="connsiteX0" fmla="*/ 0 w 5936965"/>
              <a:gd name="connsiteY0" fmla="*/ 0 h 1055704"/>
              <a:gd name="connsiteX1" fmla="*/ 5836348 w 5936965"/>
              <a:gd name="connsiteY1" fmla="*/ 0 h 1055704"/>
              <a:gd name="connsiteX2" fmla="*/ 5838115 w 5936965"/>
              <a:gd name="connsiteY2" fmla="*/ 320228 h 1055704"/>
              <a:gd name="connsiteX3" fmla="*/ 5836348 w 5936965"/>
              <a:gd name="connsiteY3" fmla="*/ 1055704 h 1055704"/>
              <a:gd name="connsiteX4" fmla="*/ 0 w 5936965"/>
              <a:gd name="connsiteY4" fmla="*/ 1055704 h 1055704"/>
              <a:gd name="connsiteX5" fmla="*/ 0 w 5936965"/>
              <a:gd name="connsiteY5" fmla="*/ 0 h 1055704"/>
              <a:gd name="connsiteX0" fmla="*/ 0 w 5936965"/>
              <a:gd name="connsiteY0" fmla="*/ 0 h 1055704"/>
              <a:gd name="connsiteX1" fmla="*/ 5836348 w 5936965"/>
              <a:gd name="connsiteY1" fmla="*/ 0 h 1055704"/>
              <a:gd name="connsiteX2" fmla="*/ 5838115 w 5936965"/>
              <a:gd name="connsiteY2" fmla="*/ 320228 h 1055704"/>
              <a:gd name="connsiteX3" fmla="*/ 5836348 w 5936965"/>
              <a:gd name="connsiteY3" fmla="*/ 1055704 h 1055704"/>
              <a:gd name="connsiteX4" fmla="*/ 0 w 5936965"/>
              <a:gd name="connsiteY4" fmla="*/ 1055704 h 1055704"/>
              <a:gd name="connsiteX5" fmla="*/ 0 w 5936965"/>
              <a:gd name="connsiteY5" fmla="*/ 0 h 1055704"/>
              <a:gd name="connsiteX0" fmla="*/ 0 w 5944249"/>
              <a:gd name="connsiteY0" fmla="*/ 0 h 1055704"/>
              <a:gd name="connsiteX1" fmla="*/ 5836348 w 5944249"/>
              <a:gd name="connsiteY1" fmla="*/ 0 h 1055704"/>
              <a:gd name="connsiteX2" fmla="*/ 5847843 w 5944249"/>
              <a:gd name="connsiteY2" fmla="*/ 466142 h 1055704"/>
              <a:gd name="connsiteX3" fmla="*/ 5836348 w 5944249"/>
              <a:gd name="connsiteY3" fmla="*/ 1055704 h 1055704"/>
              <a:gd name="connsiteX4" fmla="*/ 0 w 5944249"/>
              <a:gd name="connsiteY4" fmla="*/ 1055704 h 1055704"/>
              <a:gd name="connsiteX5" fmla="*/ 0 w 5944249"/>
              <a:gd name="connsiteY5" fmla="*/ 0 h 1055704"/>
              <a:gd name="connsiteX0" fmla="*/ 0 w 5944249"/>
              <a:gd name="connsiteY0" fmla="*/ 0 h 1055704"/>
              <a:gd name="connsiteX1" fmla="*/ 5836348 w 5944249"/>
              <a:gd name="connsiteY1" fmla="*/ 0 h 1055704"/>
              <a:gd name="connsiteX2" fmla="*/ 5847843 w 5944249"/>
              <a:gd name="connsiteY2" fmla="*/ 466142 h 1055704"/>
              <a:gd name="connsiteX3" fmla="*/ 5836348 w 5944249"/>
              <a:gd name="connsiteY3" fmla="*/ 1055704 h 1055704"/>
              <a:gd name="connsiteX4" fmla="*/ 0 w 5944249"/>
              <a:gd name="connsiteY4" fmla="*/ 1055704 h 1055704"/>
              <a:gd name="connsiteX5" fmla="*/ 1519 w 5944249"/>
              <a:gd name="connsiteY5" fmla="*/ 475870 h 1055704"/>
              <a:gd name="connsiteX6" fmla="*/ 0 w 5944249"/>
              <a:gd name="connsiteY6" fmla="*/ 0 h 1055704"/>
              <a:gd name="connsiteX0" fmla="*/ 76304 w 6020553"/>
              <a:gd name="connsiteY0" fmla="*/ 0 h 1055704"/>
              <a:gd name="connsiteX1" fmla="*/ 5912652 w 6020553"/>
              <a:gd name="connsiteY1" fmla="*/ 0 h 1055704"/>
              <a:gd name="connsiteX2" fmla="*/ 5924147 w 6020553"/>
              <a:gd name="connsiteY2" fmla="*/ 466142 h 1055704"/>
              <a:gd name="connsiteX3" fmla="*/ 5912652 w 6020553"/>
              <a:gd name="connsiteY3" fmla="*/ 1055704 h 1055704"/>
              <a:gd name="connsiteX4" fmla="*/ 76304 w 6020553"/>
              <a:gd name="connsiteY4" fmla="*/ 1055704 h 1055704"/>
              <a:gd name="connsiteX5" fmla="*/ 2 w 6020553"/>
              <a:gd name="connsiteY5" fmla="*/ 368866 h 1055704"/>
              <a:gd name="connsiteX6" fmla="*/ 76304 w 6020553"/>
              <a:gd name="connsiteY6" fmla="*/ 0 h 1055704"/>
              <a:gd name="connsiteX0" fmla="*/ 0 w 5944249"/>
              <a:gd name="connsiteY0" fmla="*/ 0 h 1055704"/>
              <a:gd name="connsiteX1" fmla="*/ 5836348 w 5944249"/>
              <a:gd name="connsiteY1" fmla="*/ 0 h 1055704"/>
              <a:gd name="connsiteX2" fmla="*/ 5847843 w 5944249"/>
              <a:gd name="connsiteY2" fmla="*/ 466142 h 1055704"/>
              <a:gd name="connsiteX3" fmla="*/ 5836348 w 5944249"/>
              <a:gd name="connsiteY3" fmla="*/ 1055704 h 1055704"/>
              <a:gd name="connsiteX4" fmla="*/ 0 w 5944249"/>
              <a:gd name="connsiteY4" fmla="*/ 1055704 h 1055704"/>
              <a:gd name="connsiteX5" fmla="*/ 69613 w 5944249"/>
              <a:gd name="connsiteY5" fmla="*/ 271590 h 1055704"/>
              <a:gd name="connsiteX6" fmla="*/ 0 w 5944249"/>
              <a:gd name="connsiteY6" fmla="*/ 0 h 1055704"/>
              <a:gd name="connsiteX0" fmla="*/ 51804 w 5996053"/>
              <a:gd name="connsiteY0" fmla="*/ 0 h 1055704"/>
              <a:gd name="connsiteX1" fmla="*/ 5888152 w 5996053"/>
              <a:gd name="connsiteY1" fmla="*/ 0 h 1055704"/>
              <a:gd name="connsiteX2" fmla="*/ 5899647 w 5996053"/>
              <a:gd name="connsiteY2" fmla="*/ 466142 h 1055704"/>
              <a:gd name="connsiteX3" fmla="*/ 5888152 w 5996053"/>
              <a:gd name="connsiteY3" fmla="*/ 1055704 h 1055704"/>
              <a:gd name="connsiteX4" fmla="*/ 51804 w 5996053"/>
              <a:gd name="connsiteY4" fmla="*/ 1055704 h 1055704"/>
              <a:gd name="connsiteX5" fmla="*/ 121417 w 5996053"/>
              <a:gd name="connsiteY5" fmla="*/ 271590 h 1055704"/>
              <a:gd name="connsiteX6" fmla="*/ 51804 w 5996053"/>
              <a:gd name="connsiteY6" fmla="*/ 0 h 1055704"/>
              <a:gd name="connsiteX0" fmla="*/ 70779 w 6015028"/>
              <a:gd name="connsiteY0" fmla="*/ 0 h 1055704"/>
              <a:gd name="connsiteX1" fmla="*/ 5907127 w 6015028"/>
              <a:gd name="connsiteY1" fmla="*/ 0 h 1055704"/>
              <a:gd name="connsiteX2" fmla="*/ 5918622 w 6015028"/>
              <a:gd name="connsiteY2" fmla="*/ 466142 h 1055704"/>
              <a:gd name="connsiteX3" fmla="*/ 5907127 w 6015028"/>
              <a:gd name="connsiteY3" fmla="*/ 1055704 h 1055704"/>
              <a:gd name="connsiteX4" fmla="*/ 70779 w 6015028"/>
              <a:gd name="connsiteY4" fmla="*/ 1055704 h 1055704"/>
              <a:gd name="connsiteX5" fmla="*/ 111209 w 6015028"/>
              <a:gd name="connsiteY5" fmla="*/ 388322 h 1055704"/>
              <a:gd name="connsiteX6" fmla="*/ 70779 w 6015028"/>
              <a:gd name="connsiteY6" fmla="*/ 0 h 105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5028" h="1055704">
                <a:moveTo>
                  <a:pt x="70779" y="0"/>
                </a:moveTo>
                <a:lnTo>
                  <a:pt x="5907127" y="0"/>
                </a:lnTo>
                <a:cubicBezTo>
                  <a:pt x="5907716" y="106743"/>
                  <a:pt x="5781846" y="291305"/>
                  <a:pt x="5918622" y="466142"/>
                </a:cubicBezTo>
                <a:cubicBezTo>
                  <a:pt x="6141769" y="691845"/>
                  <a:pt x="5907716" y="810545"/>
                  <a:pt x="5907127" y="1055704"/>
                </a:cubicBezTo>
                <a:lnTo>
                  <a:pt x="70779" y="1055704"/>
                </a:lnTo>
                <a:cubicBezTo>
                  <a:pt x="71285" y="862426"/>
                  <a:pt x="-113033" y="844247"/>
                  <a:pt x="111209" y="388322"/>
                </a:cubicBezTo>
                <a:cubicBezTo>
                  <a:pt x="110703" y="229699"/>
                  <a:pt x="71285" y="158623"/>
                  <a:pt x="70779" y="0"/>
                </a:cubicBezTo>
                <a:close/>
              </a:path>
            </a:pathLst>
          </a:custGeom>
          <a:solidFill>
            <a:srgbClr val="CFC291"/>
          </a:solidFill>
          <a:ln w="12700" cap="flat" cmpd="sng" algn="ctr">
            <a:solidFill>
              <a:srgbClr val="88783C"/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  <a:latin typeface="Open Sans"/>
            </a:endParaRPr>
          </a:p>
        </p:txBody>
      </p:sp>
      <p:pic>
        <p:nvPicPr>
          <p:cNvPr id="47" name="Picture 23" descr="grandis1">
            <a:extLst>
              <a:ext uri="{FF2B5EF4-FFF2-40B4-BE49-F238E27FC236}">
                <a16:creationId xmlns:a16="http://schemas.microsoft.com/office/drawing/2014/main" id="{DC64F908-46CC-E825-8168-B6D643480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50044" y="1050085"/>
            <a:ext cx="1143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32" descr="Stump_Line_Drawing_thumb">
            <a:extLst>
              <a:ext uri="{FF2B5EF4-FFF2-40B4-BE49-F238E27FC236}">
                <a16:creationId xmlns:a16="http://schemas.microsoft.com/office/drawing/2014/main" id="{F5784AE0-07F0-E2CA-629A-B258FBCA1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lum contrast="20000"/>
          </a:blip>
          <a:srcRect/>
          <a:stretch>
            <a:fillRect/>
          </a:stretch>
        </p:blipFill>
        <p:spPr bwMode="auto">
          <a:xfrm>
            <a:off x="6257125" y="2415055"/>
            <a:ext cx="773722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 Box 15">
            <a:extLst>
              <a:ext uri="{FF2B5EF4-FFF2-40B4-BE49-F238E27FC236}">
                <a16:creationId xmlns:a16="http://schemas.microsoft.com/office/drawing/2014/main" id="{1FF80CCA-32E4-A2D9-FEA3-683B7573E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8916" y="975730"/>
            <a:ext cx="14246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dirty="0">
                <a:solidFill>
                  <a:srgbClr val="B39F0B">
                    <a:lumMod val="50000"/>
                  </a:srgbClr>
                </a:solidFill>
                <a:latin typeface="Open Sans"/>
              </a:rPr>
              <a:t>Aboveground </a:t>
            </a:r>
          </a:p>
          <a:p>
            <a:pPr algn="ctr"/>
            <a:r>
              <a:rPr lang="en-US" sz="1400" b="1" dirty="0">
                <a:solidFill>
                  <a:srgbClr val="B39F0B">
                    <a:lumMod val="50000"/>
                  </a:srgbClr>
                </a:solidFill>
                <a:latin typeface="Open Sans"/>
              </a:rPr>
              <a:t>biomass</a:t>
            </a:r>
          </a:p>
        </p:txBody>
      </p:sp>
      <p:sp>
        <p:nvSpPr>
          <p:cNvPr id="50" name="Text Box 15">
            <a:extLst>
              <a:ext uri="{FF2B5EF4-FFF2-40B4-BE49-F238E27FC236}">
                <a16:creationId xmlns:a16="http://schemas.microsoft.com/office/drawing/2014/main" id="{BCF7852A-AA19-9CA4-F2FF-6CE623820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070" y="3526819"/>
            <a:ext cx="215719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B39F0B">
                    <a:lumMod val="50000"/>
                  </a:srgbClr>
                </a:solidFill>
                <a:latin typeface="Open Sans"/>
              </a:rPr>
              <a:t>Belowground biomass</a:t>
            </a:r>
          </a:p>
        </p:txBody>
      </p:sp>
      <p:sp>
        <p:nvSpPr>
          <p:cNvPr id="51" name="Text Box 15">
            <a:extLst>
              <a:ext uri="{FF2B5EF4-FFF2-40B4-BE49-F238E27FC236}">
                <a16:creationId xmlns:a16="http://schemas.microsoft.com/office/drawing/2014/main" id="{D8D6D1D2-FA6F-EF75-AA21-4573C54CC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343" y="2062146"/>
            <a:ext cx="118173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B39F0B">
                    <a:lumMod val="50000"/>
                  </a:srgbClr>
                </a:solidFill>
                <a:latin typeface="Open Sans"/>
              </a:rPr>
              <a:t>Dead wood</a:t>
            </a:r>
          </a:p>
        </p:txBody>
      </p:sp>
      <p:grpSp>
        <p:nvGrpSpPr>
          <p:cNvPr id="52" name="Group 67">
            <a:extLst>
              <a:ext uri="{FF2B5EF4-FFF2-40B4-BE49-F238E27FC236}">
                <a16:creationId xmlns:a16="http://schemas.microsoft.com/office/drawing/2014/main" id="{EC02EA7B-49BA-C619-6AC3-BAFF2F5AD9E9}"/>
              </a:ext>
            </a:extLst>
          </p:cNvPr>
          <p:cNvGrpSpPr>
            <a:grpSpLocks/>
          </p:cNvGrpSpPr>
          <p:nvPr/>
        </p:nvGrpSpPr>
        <p:grpSpPr bwMode="auto">
          <a:xfrm>
            <a:off x="4616289" y="2878884"/>
            <a:ext cx="819150" cy="748571"/>
            <a:chOff x="3447772" y="4718293"/>
            <a:chExt cx="819428" cy="621814"/>
          </a:xfrm>
        </p:grpSpPr>
        <p:grpSp>
          <p:nvGrpSpPr>
            <p:cNvPr id="53" name="Group 53">
              <a:extLst>
                <a:ext uri="{FF2B5EF4-FFF2-40B4-BE49-F238E27FC236}">
                  <a16:creationId xmlns:a16="http://schemas.microsoft.com/office/drawing/2014/main" id="{03E011FB-ED90-8788-5788-BC12C0014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224" y="4718293"/>
              <a:ext cx="666976" cy="615453"/>
              <a:chOff x="2057452" y="4449176"/>
              <a:chExt cx="666976" cy="615453"/>
            </a:xfrm>
          </p:grpSpPr>
          <p:sp>
            <p:nvSpPr>
              <p:cNvPr id="58" name="Freeform 82">
                <a:extLst>
                  <a:ext uri="{FF2B5EF4-FFF2-40B4-BE49-F238E27FC236}">
                    <a16:creationId xmlns:a16="http://schemas.microsoft.com/office/drawing/2014/main" id="{6A6DDE73-FF0B-1CF9-6224-1E8AB53286AE}"/>
                  </a:ext>
                </a:extLst>
              </p:cNvPr>
              <p:cNvSpPr/>
              <p:nvPr/>
            </p:nvSpPr>
            <p:spPr>
              <a:xfrm>
                <a:off x="2057452" y="4449176"/>
                <a:ext cx="381129" cy="473915"/>
              </a:xfrm>
              <a:custGeom>
                <a:avLst/>
                <a:gdLst>
                  <a:gd name="connsiteX0" fmla="*/ 381000 w 381000"/>
                  <a:gd name="connsiteY0" fmla="*/ 904 h 473344"/>
                  <a:gd name="connsiteX1" fmla="*/ 228600 w 381000"/>
                  <a:gd name="connsiteY1" fmla="*/ 16144 h 473344"/>
                  <a:gd name="connsiteX2" fmla="*/ 182880 w 381000"/>
                  <a:gd name="connsiteY2" fmla="*/ 138064 h 473344"/>
                  <a:gd name="connsiteX3" fmla="*/ 152400 w 381000"/>
                  <a:gd name="connsiteY3" fmla="*/ 183784 h 473344"/>
                  <a:gd name="connsiteX4" fmla="*/ 106680 w 381000"/>
                  <a:gd name="connsiteY4" fmla="*/ 305704 h 473344"/>
                  <a:gd name="connsiteX5" fmla="*/ 91440 w 381000"/>
                  <a:gd name="connsiteY5" fmla="*/ 351424 h 473344"/>
                  <a:gd name="connsiteX6" fmla="*/ 30480 w 381000"/>
                  <a:gd name="connsiteY6" fmla="*/ 366664 h 473344"/>
                  <a:gd name="connsiteX7" fmla="*/ 15240 w 381000"/>
                  <a:gd name="connsiteY7" fmla="*/ 427624 h 473344"/>
                  <a:gd name="connsiteX8" fmla="*/ 0 w 381000"/>
                  <a:gd name="connsiteY8" fmla="*/ 473344 h 47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0" h="473344">
                    <a:moveTo>
                      <a:pt x="381000" y="904"/>
                    </a:moveTo>
                    <a:cubicBezTo>
                      <a:pt x="330200" y="5984"/>
                      <a:pt x="277033" y="0"/>
                      <a:pt x="228600" y="16144"/>
                    </a:cubicBezTo>
                    <a:cubicBezTo>
                      <a:pt x="192859" y="28058"/>
                      <a:pt x="188832" y="122193"/>
                      <a:pt x="182880" y="138064"/>
                    </a:cubicBezTo>
                    <a:cubicBezTo>
                      <a:pt x="176449" y="155214"/>
                      <a:pt x="162560" y="168544"/>
                      <a:pt x="152400" y="183784"/>
                    </a:cubicBezTo>
                    <a:cubicBezTo>
                      <a:pt x="122997" y="330799"/>
                      <a:pt x="159003" y="201058"/>
                      <a:pt x="106680" y="305704"/>
                    </a:cubicBezTo>
                    <a:cubicBezTo>
                      <a:pt x="99496" y="320072"/>
                      <a:pt x="103984" y="341389"/>
                      <a:pt x="91440" y="351424"/>
                    </a:cubicBezTo>
                    <a:cubicBezTo>
                      <a:pt x="75084" y="364508"/>
                      <a:pt x="50800" y="361584"/>
                      <a:pt x="30480" y="366664"/>
                    </a:cubicBezTo>
                    <a:cubicBezTo>
                      <a:pt x="25400" y="386984"/>
                      <a:pt x="20994" y="407485"/>
                      <a:pt x="15240" y="427624"/>
                    </a:cubicBezTo>
                    <a:cubicBezTo>
                      <a:pt x="10827" y="443070"/>
                      <a:pt x="0" y="473344"/>
                      <a:pt x="0" y="473344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59" name="Freeform 83">
                <a:extLst>
                  <a:ext uri="{FF2B5EF4-FFF2-40B4-BE49-F238E27FC236}">
                    <a16:creationId xmlns:a16="http://schemas.microsoft.com/office/drawing/2014/main" id="{71E48210-6228-D6B9-ED02-450C840EA8DF}"/>
                  </a:ext>
                </a:extLst>
              </p:cNvPr>
              <p:cNvSpPr/>
              <p:nvPr/>
            </p:nvSpPr>
            <p:spPr>
              <a:xfrm>
                <a:off x="2421113" y="4480982"/>
                <a:ext cx="303315" cy="583647"/>
              </a:xfrm>
              <a:custGeom>
                <a:avLst/>
                <a:gdLst>
                  <a:gd name="connsiteX0" fmla="*/ 16738 w 302766"/>
                  <a:gd name="connsiteY0" fmla="*/ 0 h 584323"/>
                  <a:gd name="connsiteX1" fmla="*/ 31978 w 302766"/>
                  <a:gd name="connsiteY1" fmla="*/ 76200 h 584323"/>
                  <a:gd name="connsiteX2" fmla="*/ 1498 w 302766"/>
                  <a:gd name="connsiteY2" fmla="*/ 121920 h 584323"/>
                  <a:gd name="connsiteX3" fmla="*/ 77698 w 302766"/>
                  <a:gd name="connsiteY3" fmla="*/ 243840 h 584323"/>
                  <a:gd name="connsiteX4" fmla="*/ 153898 w 302766"/>
                  <a:gd name="connsiteY4" fmla="*/ 259080 h 584323"/>
                  <a:gd name="connsiteX5" fmla="*/ 138658 w 302766"/>
                  <a:gd name="connsiteY5" fmla="*/ 350520 h 584323"/>
                  <a:gd name="connsiteX6" fmla="*/ 123418 w 302766"/>
                  <a:gd name="connsiteY6" fmla="*/ 396240 h 584323"/>
                  <a:gd name="connsiteX7" fmla="*/ 47218 w 302766"/>
                  <a:gd name="connsiteY7" fmla="*/ 411480 h 584323"/>
                  <a:gd name="connsiteX8" fmla="*/ 16738 w 302766"/>
                  <a:gd name="connsiteY8" fmla="*/ 457200 h 584323"/>
                  <a:gd name="connsiteX9" fmla="*/ 199618 w 302766"/>
                  <a:gd name="connsiteY9" fmla="*/ 487680 h 58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2766" h="584323">
                    <a:moveTo>
                      <a:pt x="16738" y="0"/>
                    </a:moveTo>
                    <a:cubicBezTo>
                      <a:pt x="21818" y="25400"/>
                      <a:pt x="35191" y="50497"/>
                      <a:pt x="31978" y="76200"/>
                    </a:cubicBezTo>
                    <a:cubicBezTo>
                      <a:pt x="29706" y="94375"/>
                      <a:pt x="1498" y="103604"/>
                      <a:pt x="1498" y="121920"/>
                    </a:cubicBezTo>
                    <a:cubicBezTo>
                      <a:pt x="1498" y="180066"/>
                      <a:pt x="25924" y="224425"/>
                      <a:pt x="77698" y="243840"/>
                    </a:cubicBezTo>
                    <a:cubicBezTo>
                      <a:pt x="101952" y="252935"/>
                      <a:pt x="128498" y="254000"/>
                      <a:pt x="153898" y="259080"/>
                    </a:cubicBezTo>
                    <a:cubicBezTo>
                      <a:pt x="148818" y="289560"/>
                      <a:pt x="145361" y="320355"/>
                      <a:pt x="138658" y="350520"/>
                    </a:cubicBezTo>
                    <a:cubicBezTo>
                      <a:pt x="135173" y="366202"/>
                      <a:pt x="136784" y="387329"/>
                      <a:pt x="123418" y="396240"/>
                    </a:cubicBezTo>
                    <a:cubicBezTo>
                      <a:pt x="101865" y="410608"/>
                      <a:pt x="72618" y="406400"/>
                      <a:pt x="47218" y="411480"/>
                    </a:cubicBezTo>
                    <a:cubicBezTo>
                      <a:pt x="37058" y="426720"/>
                      <a:pt x="0" y="449761"/>
                      <a:pt x="16738" y="457200"/>
                    </a:cubicBezTo>
                    <a:cubicBezTo>
                      <a:pt x="302766" y="584323"/>
                      <a:pt x="130460" y="418522"/>
                      <a:pt x="199618" y="48768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60" name="Freeform 84">
                <a:extLst>
                  <a:ext uri="{FF2B5EF4-FFF2-40B4-BE49-F238E27FC236}">
                    <a16:creationId xmlns:a16="http://schemas.microsoft.com/office/drawing/2014/main" id="{7A53806B-4D68-CCE5-9D40-654EFD87A477}"/>
                  </a:ext>
                </a:extLst>
              </p:cNvPr>
              <p:cNvSpPr/>
              <p:nvPr/>
            </p:nvSpPr>
            <p:spPr>
              <a:xfrm>
                <a:off x="2251193" y="4487344"/>
                <a:ext cx="187388" cy="551840"/>
              </a:xfrm>
              <a:custGeom>
                <a:avLst/>
                <a:gdLst>
                  <a:gd name="connsiteX0" fmla="*/ 187699 w 187699"/>
                  <a:gd name="connsiteY0" fmla="*/ 7912 h 550951"/>
                  <a:gd name="connsiteX1" fmla="*/ 111499 w 187699"/>
                  <a:gd name="connsiteY1" fmla="*/ 114592 h 550951"/>
                  <a:gd name="connsiteX2" fmla="*/ 81019 w 187699"/>
                  <a:gd name="connsiteY2" fmla="*/ 206032 h 550951"/>
                  <a:gd name="connsiteX3" fmla="*/ 111499 w 187699"/>
                  <a:gd name="connsiteY3" fmla="*/ 251752 h 550951"/>
                  <a:gd name="connsiteX4" fmla="*/ 65779 w 187699"/>
                  <a:gd name="connsiteY4" fmla="*/ 343192 h 550951"/>
                  <a:gd name="connsiteX5" fmla="*/ 50539 w 187699"/>
                  <a:gd name="connsiteY5" fmla="*/ 449872 h 550951"/>
                  <a:gd name="connsiteX6" fmla="*/ 4819 w 187699"/>
                  <a:gd name="connsiteY6" fmla="*/ 480352 h 55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699" h="550951">
                    <a:moveTo>
                      <a:pt x="187699" y="7912"/>
                    </a:moveTo>
                    <a:cubicBezTo>
                      <a:pt x="90007" y="32335"/>
                      <a:pt x="140147" y="0"/>
                      <a:pt x="111499" y="114592"/>
                    </a:cubicBezTo>
                    <a:cubicBezTo>
                      <a:pt x="103707" y="145761"/>
                      <a:pt x="81019" y="206032"/>
                      <a:pt x="81019" y="206032"/>
                    </a:cubicBezTo>
                    <a:cubicBezTo>
                      <a:pt x="91179" y="221272"/>
                      <a:pt x="108488" y="233685"/>
                      <a:pt x="111499" y="251752"/>
                    </a:cubicBezTo>
                    <a:cubicBezTo>
                      <a:pt x="115705" y="276991"/>
                      <a:pt x="76394" y="327270"/>
                      <a:pt x="65779" y="343192"/>
                    </a:cubicBezTo>
                    <a:cubicBezTo>
                      <a:pt x="60699" y="378752"/>
                      <a:pt x="66603" y="417743"/>
                      <a:pt x="50539" y="449872"/>
                    </a:cubicBezTo>
                    <a:cubicBezTo>
                      <a:pt x="0" y="550951"/>
                      <a:pt x="4819" y="422411"/>
                      <a:pt x="4819" y="480352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</p:grpSp>
        <p:grpSp>
          <p:nvGrpSpPr>
            <p:cNvPr id="54" name="Group 58">
              <a:extLst>
                <a:ext uri="{FF2B5EF4-FFF2-40B4-BE49-F238E27FC236}">
                  <a16:creationId xmlns:a16="http://schemas.microsoft.com/office/drawing/2014/main" id="{169F008E-151D-1427-D0D1-578A2E9BA5C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447772" y="4724654"/>
              <a:ext cx="666976" cy="615453"/>
              <a:chOff x="2057452" y="4449430"/>
              <a:chExt cx="666976" cy="615453"/>
            </a:xfrm>
          </p:grpSpPr>
          <p:sp>
            <p:nvSpPr>
              <p:cNvPr id="55" name="Freeform 79">
                <a:extLst>
                  <a:ext uri="{FF2B5EF4-FFF2-40B4-BE49-F238E27FC236}">
                    <a16:creationId xmlns:a16="http://schemas.microsoft.com/office/drawing/2014/main" id="{64854974-EFBB-6147-1199-EC772FC9F99F}"/>
                  </a:ext>
                </a:extLst>
              </p:cNvPr>
              <p:cNvSpPr/>
              <p:nvPr/>
            </p:nvSpPr>
            <p:spPr>
              <a:xfrm>
                <a:off x="2057452" y="4449430"/>
                <a:ext cx="381129" cy="473915"/>
              </a:xfrm>
              <a:custGeom>
                <a:avLst/>
                <a:gdLst>
                  <a:gd name="connsiteX0" fmla="*/ 381000 w 381000"/>
                  <a:gd name="connsiteY0" fmla="*/ 904 h 473344"/>
                  <a:gd name="connsiteX1" fmla="*/ 228600 w 381000"/>
                  <a:gd name="connsiteY1" fmla="*/ 16144 h 473344"/>
                  <a:gd name="connsiteX2" fmla="*/ 182880 w 381000"/>
                  <a:gd name="connsiteY2" fmla="*/ 138064 h 473344"/>
                  <a:gd name="connsiteX3" fmla="*/ 152400 w 381000"/>
                  <a:gd name="connsiteY3" fmla="*/ 183784 h 473344"/>
                  <a:gd name="connsiteX4" fmla="*/ 106680 w 381000"/>
                  <a:gd name="connsiteY4" fmla="*/ 305704 h 473344"/>
                  <a:gd name="connsiteX5" fmla="*/ 91440 w 381000"/>
                  <a:gd name="connsiteY5" fmla="*/ 351424 h 473344"/>
                  <a:gd name="connsiteX6" fmla="*/ 30480 w 381000"/>
                  <a:gd name="connsiteY6" fmla="*/ 366664 h 473344"/>
                  <a:gd name="connsiteX7" fmla="*/ 15240 w 381000"/>
                  <a:gd name="connsiteY7" fmla="*/ 427624 h 473344"/>
                  <a:gd name="connsiteX8" fmla="*/ 0 w 381000"/>
                  <a:gd name="connsiteY8" fmla="*/ 473344 h 47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0" h="473344">
                    <a:moveTo>
                      <a:pt x="381000" y="904"/>
                    </a:moveTo>
                    <a:cubicBezTo>
                      <a:pt x="330200" y="5984"/>
                      <a:pt x="277033" y="0"/>
                      <a:pt x="228600" y="16144"/>
                    </a:cubicBezTo>
                    <a:cubicBezTo>
                      <a:pt x="192859" y="28058"/>
                      <a:pt x="188832" y="122193"/>
                      <a:pt x="182880" y="138064"/>
                    </a:cubicBezTo>
                    <a:cubicBezTo>
                      <a:pt x="176449" y="155214"/>
                      <a:pt x="162560" y="168544"/>
                      <a:pt x="152400" y="183784"/>
                    </a:cubicBezTo>
                    <a:cubicBezTo>
                      <a:pt x="122997" y="330799"/>
                      <a:pt x="159003" y="201058"/>
                      <a:pt x="106680" y="305704"/>
                    </a:cubicBezTo>
                    <a:cubicBezTo>
                      <a:pt x="99496" y="320072"/>
                      <a:pt x="103984" y="341389"/>
                      <a:pt x="91440" y="351424"/>
                    </a:cubicBezTo>
                    <a:cubicBezTo>
                      <a:pt x="75084" y="364508"/>
                      <a:pt x="50800" y="361584"/>
                      <a:pt x="30480" y="366664"/>
                    </a:cubicBezTo>
                    <a:cubicBezTo>
                      <a:pt x="25400" y="386984"/>
                      <a:pt x="20994" y="407485"/>
                      <a:pt x="15240" y="427624"/>
                    </a:cubicBezTo>
                    <a:cubicBezTo>
                      <a:pt x="10827" y="443070"/>
                      <a:pt x="0" y="473344"/>
                      <a:pt x="0" y="473344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56" name="Freeform 80">
                <a:extLst>
                  <a:ext uri="{FF2B5EF4-FFF2-40B4-BE49-F238E27FC236}">
                    <a16:creationId xmlns:a16="http://schemas.microsoft.com/office/drawing/2014/main" id="{C7FBDEFA-E598-462D-3D57-97748C31137B}"/>
                  </a:ext>
                </a:extLst>
              </p:cNvPr>
              <p:cNvSpPr/>
              <p:nvPr/>
            </p:nvSpPr>
            <p:spPr>
              <a:xfrm>
                <a:off x="2421112" y="4481236"/>
                <a:ext cx="303316" cy="583647"/>
              </a:xfrm>
              <a:custGeom>
                <a:avLst/>
                <a:gdLst>
                  <a:gd name="connsiteX0" fmla="*/ 16738 w 302766"/>
                  <a:gd name="connsiteY0" fmla="*/ 0 h 584323"/>
                  <a:gd name="connsiteX1" fmla="*/ 31978 w 302766"/>
                  <a:gd name="connsiteY1" fmla="*/ 76200 h 584323"/>
                  <a:gd name="connsiteX2" fmla="*/ 1498 w 302766"/>
                  <a:gd name="connsiteY2" fmla="*/ 121920 h 584323"/>
                  <a:gd name="connsiteX3" fmla="*/ 77698 w 302766"/>
                  <a:gd name="connsiteY3" fmla="*/ 243840 h 584323"/>
                  <a:gd name="connsiteX4" fmla="*/ 153898 w 302766"/>
                  <a:gd name="connsiteY4" fmla="*/ 259080 h 584323"/>
                  <a:gd name="connsiteX5" fmla="*/ 138658 w 302766"/>
                  <a:gd name="connsiteY5" fmla="*/ 350520 h 584323"/>
                  <a:gd name="connsiteX6" fmla="*/ 123418 w 302766"/>
                  <a:gd name="connsiteY6" fmla="*/ 396240 h 584323"/>
                  <a:gd name="connsiteX7" fmla="*/ 47218 w 302766"/>
                  <a:gd name="connsiteY7" fmla="*/ 411480 h 584323"/>
                  <a:gd name="connsiteX8" fmla="*/ 16738 w 302766"/>
                  <a:gd name="connsiteY8" fmla="*/ 457200 h 584323"/>
                  <a:gd name="connsiteX9" fmla="*/ 199618 w 302766"/>
                  <a:gd name="connsiteY9" fmla="*/ 487680 h 58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2766" h="584323">
                    <a:moveTo>
                      <a:pt x="16738" y="0"/>
                    </a:moveTo>
                    <a:cubicBezTo>
                      <a:pt x="21818" y="25400"/>
                      <a:pt x="35191" y="50497"/>
                      <a:pt x="31978" y="76200"/>
                    </a:cubicBezTo>
                    <a:cubicBezTo>
                      <a:pt x="29706" y="94375"/>
                      <a:pt x="1498" y="103604"/>
                      <a:pt x="1498" y="121920"/>
                    </a:cubicBezTo>
                    <a:cubicBezTo>
                      <a:pt x="1498" y="180066"/>
                      <a:pt x="25924" y="224425"/>
                      <a:pt x="77698" y="243840"/>
                    </a:cubicBezTo>
                    <a:cubicBezTo>
                      <a:pt x="101952" y="252935"/>
                      <a:pt x="128498" y="254000"/>
                      <a:pt x="153898" y="259080"/>
                    </a:cubicBezTo>
                    <a:cubicBezTo>
                      <a:pt x="148818" y="289560"/>
                      <a:pt x="145361" y="320355"/>
                      <a:pt x="138658" y="350520"/>
                    </a:cubicBezTo>
                    <a:cubicBezTo>
                      <a:pt x="135173" y="366202"/>
                      <a:pt x="136784" y="387329"/>
                      <a:pt x="123418" y="396240"/>
                    </a:cubicBezTo>
                    <a:cubicBezTo>
                      <a:pt x="101865" y="410608"/>
                      <a:pt x="72618" y="406400"/>
                      <a:pt x="47218" y="411480"/>
                    </a:cubicBezTo>
                    <a:cubicBezTo>
                      <a:pt x="37058" y="426720"/>
                      <a:pt x="0" y="449761"/>
                      <a:pt x="16738" y="457200"/>
                    </a:cubicBezTo>
                    <a:cubicBezTo>
                      <a:pt x="302766" y="584323"/>
                      <a:pt x="130460" y="418522"/>
                      <a:pt x="199618" y="48768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57" name="Freeform 81">
                <a:extLst>
                  <a:ext uri="{FF2B5EF4-FFF2-40B4-BE49-F238E27FC236}">
                    <a16:creationId xmlns:a16="http://schemas.microsoft.com/office/drawing/2014/main" id="{7B5418BA-3240-A0A7-B93A-03E50F2F7640}"/>
                  </a:ext>
                </a:extLst>
              </p:cNvPr>
              <p:cNvSpPr/>
              <p:nvPr/>
            </p:nvSpPr>
            <p:spPr>
              <a:xfrm>
                <a:off x="2251193" y="4487598"/>
                <a:ext cx="187388" cy="551840"/>
              </a:xfrm>
              <a:custGeom>
                <a:avLst/>
                <a:gdLst>
                  <a:gd name="connsiteX0" fmla="*/ 187699 w 187699"/>
                  <a:gd name="connsiteY0" fmla="*/ 7912 h 550951"/>
                  <a:gd name="connsiteX1" fmla="*/ 111499 w 187699"/>
                  <a:gd name="connsiteY1" fmla="*/ 114592 h 550951"/>
                  <a:gd name="connsiteX2" fmla="*/ 81019 w 187699"/>
                  <a:gd name="connsiteY2" fmla="*/ 206032 h 550951"/>
                  <a:gd name="connsiteX3" fmla="*/ 111499 w 187699"/>
                  <a:gd name="connsiteY3" fmla="*/ 251752 h 550951"/>
                  <a:gd name="connsiteX4" fmla="*/ 65779 w 187699"/>
                  <a:gd name="connsiteY4" fmla="*/ 343192 h 550951"/>
                  <a:gd name="connsiteX5" fmla="*/ 50539 w 187699"/>
                  <a:gd name="connsiteY5" fmla="*/ 449872 h 550951"/>
                  <a:gd name="connsiteX6" fmla="*/ 4819 w 187699"/>
                  <a:gd name="connsiteY6" fmla="*/ 480352 h 55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699" h="550951">
                    <a:moveTo>
                      <a:pt x="187699" y="7912"/>
                    </a:moveTo>
                    <a:cubicBezTo>
                      <a:pt x="90007" y="32335"/>
                      <a:pt x="140147" y="0"/>
                      <a:pt x="111499" y="114592"/>
                    </a:cubicBezTo>
                    <a:cubicBezTo>
                      <a:pt x="103707" y="145761"/>
                      <a:pt x="81019" y="206032"/>
                      <a:pt x="81019" y="206032"/>
                    </a:cubicBezTo>
                    <a:cubicBezTo>
                      <a:pt x="91179" y="221272"/>
                      <a:pt x="108488" y="233685"/>
                      <a:pt x="111499" y="251752"/>
                    </a:cubicBezTo>
                    <a:cubicBezTo>
                      <a:pt x="115705" y="276991"/>
                      <a:pt x="76394" y="327270"/>
                      <a:pt x="65779" y="343192"/>
                    </a:cubicBezTo>
                    <a:cubicBezTo>
                      <a:pt x="60699" y="378752"/>
                      <a:pt x="66603" y="417743"/>
                      <a:pt x="50539" y="449872"/>
                    </a:cubicBezTo>
                    <a:cubicBezTo>
                      <a:pt x="0" y="550951"/>
                      <a:pt x="4819" y="422411"/>
                      <a:pt x="4819" y="480352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</p:grpSp>
      </p:grpSp>
      <p:grpSp>
        <p:nvGrpSpPr>
          <p:cNvPr id="61" name="Group 66">
            <a:extLst>
              <a:ext uri="{FF2B5EF4-FFF2-40B4-BE49-F238E27FC236}">
                <a16:creationId xmlns:a16="http://schemas.microsoft.com/office/drawing/2014/main" id="{20839FD3-7520-AE12-479B-6DD03BDA90C6}"/>
              </a:ext>
            </a:extLst>
          </p:cNvPr>
          <p:cNvGrpSpPr>
            <a:grpSpLocks/>
          </p:cNvGrpSpPr>
          <p:nvPr/>
        </p:nvGrpSpPr>
        <p:grpSpPr bwMode="auto">
          <a:xfrm>
            <a:off x="2678478" y="2871104"/>
            <a:ext cx="723900" cy="465535"/>
            <a:chOff x="2152372" y="4413493"/>
            <a:chExt cx="724456" cy="621814"/>
          </a:xfrm>
        </p:grpSpPr>
        <p:grpSp>
          <p:nvGrpSpPr>
            <p:cNvPr id="62" name="Group 54">
              <a:extLst>
                <a:ext uri="{FF2B5EF4-FFF2-40B4-BE49-F238E27FC236}">
                  <a16:creationId xmlns:a16="http://schemas.microsoft.com/office/drawing/2014/main" id="{67DFF06E-5586-0915-6FFC-EBD8474BD33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152372" y="4413493"/>
              <a:ext cx="667262" cy="615453"/>
              <a:chOff x="2057166" y="4449176"/>
              <a:chExt cx="667262" cy="615453"/>
            </a:xfrm>
          </p:grpSpPr>
          <p:sp>
            <p:nvSpPr>
              <p:cNvPr id="67" name="Freeform 91">
                <a:extLst>
                  <a:ext uri="{FF2B5EF4-FFF2-40B4-BE49-F238E27FC236}">
                    <a16:creationId xmlns:a16="http://schemas.microsoft.com/office/drawing/2014/main" id="{51F8A622-3EE7-8B5B-37D9-E4D677519213}"/>
                  </a:ext>
                </a:extLst>
              </p:cNvPr>
              <p:cNvSpPr/>
              <p:nvPr/>
            </p:nvSpPr>
            <p:spPr>
              <a:xfrm>
                <a:off x="2057166" y="4449176"/>
                <a:ext cx="381293" cy="473914"/>
              </a:xfrm>
              <a:custGeom>
                <a:avLst/>
                <a:gdLst>
                  <a:gd name="connsiteX0" fmla="*/ 381000 w 381000"/>
                  <a:gd name="connsiteY0" fmla="*/ 904 h 473344"/>
                  <a:gd name="connsiteX1" fmla="*/ 228600 w 381000"/>
                  <a:gd name="connsiteY1" fmla="*/ 16144 h 473344"/>
                  <a:gd name="connsiteX2" fmla="*/ 182880 w 381000"/>
                  <a:gd name="connsiteY2" fmla="*/ 138064 h 473344"/>
                  <a:gd name="connsiteX3" fmla="*/ 152400 w 381000"/>
                  <a:gd name="connsiteY3" fmla="*/ 183784 h 473344"/>
                  <a:gd name="connsiteX4" fmla="*/ 106680 w 381000"/>
                  <a:gd name="connsiteY4" fmla="*/ 305704 h 473344"/>
                  <a:gd name="connsiteX5" fmla="*/ 91440 w 381000"/>
                  <a:gd name="connsiteY5" fmla="*/ 351424 h 473344"/>
                  <a:gd name="connsiteX6" fmla="*/ 30480 w 381000"/>
                  <a:gd name="connsiteY6" fmla="*/ 366664 h 473344"/>
                  <a:gd name="connsiteX7" fmla="*/ 15240 w 381000"/>
                  <a:gd name="connsiteY7" fmla="*/ 427624 h 473344"/>
                  <a:gd name="connsiteX8" fmla="*/ 0 w 381000"/>
                  <a:gd name="connsiteY8" fmla="*/ 473344 h 47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0" h="473344">
                    <a:moveTo>
                      <a:pt x="381000" y="904"/>
                    </a:moveTo>
                    <a:cubicBezTo>
                      <a:pt x="330200" y="5984"/>
                      <a:pt x="277033" y="0"/>
                      <a:pt x="228600" y="16144"/>
                    </a:cubicBezTo>
                    <a:cubicBezTo>
                      <a:pt x="192859" y="28058"/>
                      <a:pt x="188832" y="122193"/>
                      <a:pt x="182880" y="138064"/>
                    </a:cubicBezTo>
                    <a:cubicBezTo>
                      <a:pt x="176449" y="155214"/>
                      <a:pt x="162560" y="168544"/>
                      <a:pt x="152400" y="183784"/>
                    </a:cubicBezTo>
                    <a:cubicBezTo>
                      <a:pt x="122997" y="330799"/>
                      <a:pt x="159003" y="201058"/>
                      <a:pt x="106680" y="305704"/>
                    </a:cubicBezTo>
                    <a:cubicBezTo>
                      <a:pt x="99496" y="320072"/>
                      <a:pt x="103984" y="341389"/>
                      <a:pt x="91440" y="351424"/>
                    </a:cubicBezTo>
                    <a:cubicBezTo>
                      <a:pt x="75084" y="364508"/>
                      <a:pt x="50800" y="361584"/>
                      <a:pt x="30480" y="366664"/>
                    </a:cubicBezTo>
                    <a:cubicBezTo>
                      <a:pt x="25400" y="386984"/>
                      <a:pt x="20994" y="407485"/>
                      <a:pt x="15240" y="427624"/>
                    </a:cubicBezTo>
                    <a:cubicBezTo>
                      <a:pt x="10827" y="443070"/>
                      <a:pt x="0" y="473344"/>
                      <a:pt x="0" y="473344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68" name="Freeform 92">
                <a:extLst>
                  <a:ext uri="{FF2B5EF4-FFF2-40B4-BE49-F238E27FC236}">
                    <a16:creationId xmlns:a16="http://schemas.microsoft.com/office/drawing/2014/main" id="{C6FA24C5-B717-8FBD-C6E6-BD0BE9BE2E1E}"/>
                  </a:ext>
                </a:extLst>
              </p:cNvPr>
              <p:cNvSpPr/>
              <p:nvPr/>
            </p:nvSpPr>
            <p:spPr>
              <a:xfrm>
                <a:off x="2420982" y="4480982"/>
                <a:ext cx="303446" cy="583647"/>
              </a:xfrm>
              <a:custGeom>
                <a:avLst/>
                <a:gdLst>
                  <a:gd name="connsiteX0" fmla="*/ 16738 w 302766"/>
                  <a:gd name="connsiteY0" fmla="*/ 0 h 584323"/>
                  <a:gd name="connsiteX1" fmla="*/ 31978 w 302766"/>
                  <a:gd name="connsiteY1" fmla="*/ 76200 h 584323"/>
                  <a:gd name="connsiteX2" fmla="*/ 1498 w 302766"/>
                  <a:gd name="connsiteY2" fmla="*/ 121920 h 584323"/>
                  <a:gd name="connsiteX3" fmla="*/ 77698 w 302766"/>
                  <a:gd name="connsiteY3" fmla="*/ 243840 h 584323"/>
                  <a:gd name="connsiteX4" fmla="*/ 153898 w 302766"/>
                  <a:gd name="connsiteY4" fmla="*/ 259080 h 584323"/>
                  <a:gd name="connsiteX5" fmla="*/ 138658 w 302766"/>
                  <a:gd name="connsiteY5" fmla="*/ 350520 h 584323"/>
                  <a:gd name="connsiteX6" fmla="*/ 123418 w 302766"/>
                  <a:gd name="connsiteY6" fmla="*/ 396240 h 584323"/>
                  <a:gd name="connsiteX7" fmla="*/ 47218 w 302766"/>
                  <a:gd name="connsiteY7" fmla="*/ 411480 h 584323"/>
                  <a:gd name="connsiteX8" fmla="*/ 16738 w 302766"/>
                  <a:gd name="connsiteY8" fmla="*/ 457200 h 584323"/>
                  <a:gd name="connsiteX9" fmla="*/ 199618 w 302766"/>
                  <a:gd name="connsiteY9" fmla="*/ 487680 h 58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2766" h="584323">
                    <a:moveTo>
                      <a:pt x="16738" y="0"/>
                    </a:moveTo>
                    <a:cubicBezTo>
                      <a:pt x="21818" y="25400"/>
                      <a:pt x="35191" y="50497"/>
                      <a:pt x="31978" y="76200"/>
                    </a:cubicBezTo>
                    <a:cubicBezTo>
                      <a:pt x="29706" y="94375"/>
                      <a:pt x="1498" y="103604"/>
                      <a:pt x="1498" y="121920"/>
                    </a:cubicBezTo>
                    <a:cubicBezTo>
                      <a:pt x="1498" y="180066"/>
                      <a:pt x="25924" y="224425"/>
                      <a:pt x="77698" y="243840"/>
                    </a:cubicBezTo>
                    <a:cubicBezTo>
                      <a:pt x="101952" y="252935"/>
                      <a:pt x="128498" y="254000"/>
                      <a:pt x="153898" y="259080"/>
                    </a:cubicBezTo>
                    <a:cubicBezTo>
                      <a:pt x="148818" y="289560"/>
                      <a:pt x="145361" y="320355"/>
                      <a:pt x="138658" y="350520"/>
                    </a:cubicBezTo>
                    <a:cubicBezTo>
                      <a:pt x="135173" y="366202"/>
                      <a:pt x="136784" y="387329"/>
                      <a:pt x="123418" y="396240"/>
                    </a:cubicBezTo>
                    <a:cubicBezTo>
                      <a:pt x="101865" y="410608"/>
                      <a:pt x="72618" y="406400"/>
                      <a:pt x="47218" y="411480"/>
                    </a:cubicBezTo>
                    <a:cubicBezTo>
                      <a:pt x="37058" y="426720"/>
                      <a:pt x="0" y="449761"/>
                      <a:pt x="16738" y="457200"/>
                    </a:cubicBezTo>
                    <a:cubicBezTo>
                      <a:pt x="302766" y="584323"/>
                      <a:pt x="130460" y="418522"/>
                      <a:pt x="199618" y="48768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69" name="Freeform 93">
                <a:extLst>
                  <a:ext uri="{FF2B5EF4-FFF2-40B4-BE49-F238E27FC236}">
                    <a16:creationId xmlns:a16="http://schemas.microsoft.com/office/drawing/2014/main" id="{197FC9B5-B89E-4210-04CC-B8710BC314BA}"/>
                  </a:ext>
                </a:extLst>
              </p:cNvPr>
              <p:cNvSpPr/>
              <p:nvPr/>
            </p:nvSpPr>
            <p:spPr>
              <a:xfrm>
                <a:off x="2250990" y="4487344"/>
                <a:ext cx="187469" cy="551840"/>
              </a:xfrm>
              <a:custGeom>
                <a:avLst/>
                <a:gdLst>
                  <a:gd name="connsiteX0" fmla="*/ 187699 w 187699"/>
                  <a:gd name="connsiteY0" fmla="*/ 7912 h 550951"/>
                  <a:gd name="connsiteX1" fmla="*/ 111499 w 187699"/>
                  <a:gd name="connsiteY1" fmla="*/ 114592 h 550951"/>
                  <a:gd name="connsiteX2" fmla="*/ 81019 w 187699"/>
                  <a:gd name="connsiteY2" fmla="*/ 206032 h 550951"/>
                  <a:gd name="connsiteX3" fmla="*/ 111499 w 187699"/>
                  <a:gd name="connsiteY3" fmla="*/ 251752 h 550951"/>
                  <a:gd name="connsiteX4" fmla="*/ 65779 w 187699"/>
                  <a:gd name="connsiteY4" fmla="*/ 343192 h 550951"/>
                  <a:gd name="connsiteX5" fmla="*/ 50539 w 187699"/>
                  <a:gd name="connsiteY5" fmla="*/ 449872 h 550951"/>
                  <a:gd name="connsiteX6" fmla="*/ 4819 w 187699"/>
                  <a:gd name="connsiteY6" fmla="*/ 480352 h 55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699" h="550951">
                    <a:moveTo>
                      <a:pt x="187699" y="7912"/>
                    </a:moveTo>
                    <a:cubicBezTo>
                      <a:pt x="90007" y="32335"/>
                      <a:pt x="140147" y="0"/>
                      <a:pt x="111499" y="114592"/>
                    </a:cubicBezTo>
                    <a:cubicBezTo>
                      <a:pt x="103707" y="145761"/>
                      <a:pt x="81019" y="206032"/>
                      <a:pt x="81019" y="206032"/>
                    </a:cubicBezTo>
                    <a:cubicBezTo>
                      <a:pt x="91179" y="221272"/>
                      <a:pt x="108488" y="233685"/>
                      <a:pt x="111499" y="251752"/>
                    </a:cubicBezTo>
                    <a:cubicBezTo>
                      <a:pt x="115705" y="276991"/>
                      <a:pt x="76394" y="327270"/>
                      <a:pt x="65779" y="343192"/>
                    </a:cubicBezTo>
                    <a:cubicBezTo>
                      <a:pt x="60699" y="378752"/>
                      <a:pt x="66603" y="417743"/>
                      <a:pt x="50539" y="449872"/>
                    </a:cubicBezTo>
                    <a:cubicBezTo>
                      <a:pt x="0" y="550951"/>
                      <a:pt x="4819" y="422411"/>
                      <a:pt x="4819" y="480352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5F9D35D-3A05-D1EB-3D70-18C452603A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566" y="4419854"/>
              <a:ext cx="667262" cy="615453"/>
              <a:chOff x="2057166" y="4449430"/>
              <a:chExt cx="667262" cy="615453"/>
            </a:xfrm>
          </p:grpSpPr>
          <p:sp>
            <p:nvSpPr>
              <p:cNvPr id="64" name="Freeform 88">
                <a:extLst>
                  <a:ext uri="{FF2B5EF4-FFF2-40B4-BE49-F238E27FC236}">
                    <a16:creationId xmlns:a16="http://schemas.microsoft.com/office/drawing/2014/main" id="{109C3A1B-67D1-855F-26D4-1438E8A11934}"/>
                  </a:ext>
                </a:extLst>
              </p:cNvPr>
              <p:cNvSpPr/>
              <p:nvPr/>
            </p:nvSpPr>
            <p:spPr>
              <a:xfrm>
                <a:off x="2057166" y="4449430"/>
                <a:ext cx="381293" cy="473914"/>
              </a:xfrm>
              <a:custGeom>
                <a:avLst/>
                <a:gdLst>
                  <a:gd name="connsiteX0" fmla="*/ 381000 w 381000"/>
                  <a:gd name="connsiteY0" fmla="*/ 904 h 473344"/>
                  <a:gd name="connsiteX1" fmla="*/ 228600 w 381000"/>
                  <a:gd name="connsiteY1" fmla="*/ 16144 h 473344"/>
                  <a:gd name="connsiteX2" fmla="*/ 182880 w 381000"/>
                  <a:gd name="connsiteY2" fmla="*/ 138064 h 473344"/>
                  <a:gd name="connsiteX3" fmla="*/ 152400 w 381000"/>
                  <a:gd name="connsiteY3" fmla="*/ 183784 h 473344"/>
                  <a:gd name="connsiteX4" fmla="*/ 106680 w 381000"/>
                  <a:gd name="connsiteY4" fmla="*/ 305704 h 473344"/>
                  <a:gd name="connsiteX5" fmla="*/ 91440 w 381000"/>
                  <a:gd name="connsiteY5" fmla="*/ 351424 h 473344"/>
                  <a:gd name="connsiteX6" fmla="*/ 30480 w 381000"/>
                  <a:gd name="connsiteY6" fmla="*/ 366664 h 473344"/>
                  <a:gd name="connsiteX7" fmla="*/ 15240 w 381000"/>
                  <a:gd name="connsiteY7" fmla="*/ 427624 h 473344"/>
                  <a:gd name="connsiteX8" fmla="*/ 0 w 381000"/>
                  <a:gd name="connsiteY8" fmla="*/ 473344 h 47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0" h="473344">
                    <a:moveTo>
                      <a:pt x="381000" y="904"/>
                    </a:moveTo>
                    <a:cubicBezTo>
                      <a:pt x="330200" y="5984"/>
                      <a:pt x="277033" y="0"/>
                      <a:pt x="228600" y="16144"/>
                    </a:cubicBezTo>
                    <a:cubicBezTo>
                      <a:pt x="192859" y="28058"/>
                      <a:pt x="188832" y="122193"/>
                      <a:pt x="182880" y="138064"/>
                    </a:cubicBezTo>
                    <a:cubicBezTo>
                      <a:pt x="176449" y="155214"/>
                      <a:pt x="162560" y="168544"/>
                      <a:pt x="152400" y="183784"/>
                    </a:cubicBezTo>
                    <a:cubicBezTo>
                      <a:pt x="122997" y="330799"/>
                      <a:pt x="159003" y="201058"/>
                      <a:pt x="106680" y="305704"/>
                    </a:cubicBezTo>
                    <a:cubicBezTo>
                      <a:pt x="99496" y="320072"/>
                      <a:pt x="103984" y="341389"/>
                      <a:pt x="91440" y="351424"/>
                    </a:cubicBezTo>
                    <a:cubicBezTo>
                      <a:pt x="75084" y="364508"/>
                      <a:pt x="50800" y="361584"/>
                      <a:pt x="30480" y="366664"/>
                    </a:cubicBezTo>
                    <a:cubicBezTo>
                      <a:pt x="25400" y="386984"/>
                      <a:pt x="20994" y="407485"/>
                      <a:pt x="15240" y="427624"/>
                    </a:cubicBezTo>
                    <a:cubicBezTo>
                      <a:pt x="10827" y="443070"/>
                      <a:pt x="0" y="473344"/>
                      <a:pt x="0" y="473344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65" name="Freeform 89">
                <a:extLst>
                  <a:ext uri="{FF2B5EF4-FFF2-40B4-BE49-F238E27FC236}">
                    <a16:creationId xmlns:a16="http://schemas.microsoft.com/office/drawing/2014/main" id="{7EA8A289-EF91-4C36-F8C1-2AE95FB336DC}"/>
                  </a:ext>
                </a:extLst>
              </p:cNvPr>
              <p:cNvSpPr/>
              <p:nvPr/>
            </p:nvSpPr>
            <p:spPr>
              <a:xfrm>
                <a:off x="2420983" y="4481236"/>
                <a:ext cx="303445" cy="583647"/>
              </a:xfrm>
              <a:custGeom>
                <a:avLst/>
                <a:gdLst>
                  <a:gd name="connsiteX0" fmla="*/ 16738 w 302766"/>
                  <a:gd name="connsiteY0" fmla="*/ 0 h 584323"/>
                  <a:gd name="connsiteX1" fmla="*/ 31978 w 302766"/>
                  <a:gd name="connsiteY1" fmla="*/ 76200 h 584323"/>
                  <a:gd name="connsiteX2" fmla="*/ 1498 w 302766"/>
                  <a:gd name="connsiteY2" fmla="*/ 121920 h 584323"/>
                  <a:gd name="connsiteX3" fmla="*/ 77698 w 302766"/>
                  <a:gd name="connsiteY3" fmla="*/ 243840 h 584323"/>
                  <a:gd name="connsiteX4" fmla="*/ 153898 w 302766"/>
                  <a:gd name="connsiteY4" fmla="*/ 259080 h 584323"/>
                  <a:gd name="connsiteX5" fmla="*/ 138658 w 302766"/>
                  <a:gd name="connsiteY5" fmla="*/ 350520 h 584323"/>
                  <a:gd name="connsiteX6" fmla="*/ 123418 w 302766"/>
                  <a:gd name="connsiteY6" fmla="*/ 396240 h 584323"/>
                  <a:gd name="connsiteX7" fmla="*/ 47218 w 302766"/>
                  <a:gd name="connsiteY7" fmla="*/ 411480 h 584323"/>
                  <a:gd name="connsiteX8" fmla="*/ 16738 w 302766"/>
                  <a:gd name="connsiteY8" fmla="*/ 457200 h 584323"/>
                  <a:gd name="connsiteX9" fmla="*/ 199618 w 302766"/>
                  <a:gd name="connsiteY9" fmla="*/ 487680 h 58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2766" h="584323">
                    <a:moveTo>
                      <a:pt x="16738" y="0"/>
                    </a:moveTo>
                    <a:cubicBezTo>
                      <a:pt x="21818" y="25400"/>
                      <a:pt x="35191" y="50497"/>
                      <a:pt x="31978" y="76200"/>
                    </a:cubicBezTo>
                    <a:cubicBezTo>
                      <a:pt x="29706" y="94375"/>
                      <a:pt x="1498" y="103604"/>
                      <a:pt x="1498" y="121920"/>
                    </a:cubicBezTo>
                    <a:cubicBezTo>
                      <a:pt x="1498" y="180066"/>
                      <a:pt x="25924" y="224425"/>
                      <a:pt x="77698" y="243840"/>
                    </a:cubicBezTo>
                    <a:cubicBezTo>
                      <a:pt x="101952" y="252935"/>
                      <a:pt x="128498" y="254000"/>
                      <a:pt x="153898" y="259080"/>
                    </a:cubicBezTo>
                    <a:cubicBezTo>
                      <a:pt x="148818" y="289560"/>
                      <a:pt x="145361" y="320355"/>
                      <a:pt x="138658" y="350520"/>
                    </a:cubicBezTo>
                    <a:cubicBezTo>
                      <a:pt x="135173" y="366202"/>
                      <a:pt x="136784" y="387329"/>
                      <a:pt x="123418" y="396240"/>
                    </a:cubicBezTo>
                    <a:cubicBezTo>
                      <a:pt x="101865" y="410608"/>
                      <a:pt x="72618" y="406400"/>
                      <a:pt x="47218" y="411480"/>
                    </a:cubicBezTo>
                    <a:cubicBezTo>
                      <a:pt x="37058" y="426720"/>
                      <a:pt x="0" y="449761"/>
                      <a:pt x="16738" y="457200"/>
                    </a:cubicBezTo>
                    <a:cubicBezTo>
                      <a:pt x="302766" y="584323"/>
                      <a:pt x="130460" y="418522"/>
                      <a:pt x="199618" y="48768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66" name="Freeform 90">
                <a:extLst>
                  <a:ext uri="{FF2B5EF4-FFF2-40B4-BE49-F238E27FC236}">
                    <a16:creationId xmlns:a16="http://schemas.microsoft.com/office/drawing/2014/main" id="{CFD1F937-16A3-9A7B-9707-832B6B1C0DF0}"/>
                  </a:ext>
                </a:extLst>
              </p:cNvPr>
              <p:cNvSpPr/>
              <p:nvPr/>
            </p:nvSpPr>
            <p:spPr>
              <a:xfrm>
                <a:off x="2250990" y="4487598"/>
                <a:ext cx="187469" cy="551840"/>
              </a:xfrm>
              <a:custGeom>
                <a:avLst/>
                <a:gdLst>
                  <a:gd name="connsiteX0" fmla="*/ 187699 w 187699"/>
                  <a:gd name="connsiteY0" fmla="*/ 7912 h 550951"/>
                  <a:gd name="connsiteX1" fmla="*/ 111499 w 187699"/>
                  <a:gd name="connsiteY1" fmla="*/ 114592 h 550951"/>
                  <a:gd name="connsiteX2" fmla="*/ 81019 w 187699"/>
                  <a:gd name="connsiteY2" fmla="*/ 206032 h 550951"/>
                  <a:gd name="connsiteX3" fmla="*/ 111499 w 187699"/>
                  <a:gd name="connsiteY3" fmla="*/ 251752 h 550951"/>
                  <a:gd name="connsiteX4" fmla="*/ 65779 w 187699"/>
                  <a:gd name="connsiteY4" fmla="*/ 343192 h 550951"/>
                  <a:gd name="connsiteX5" fmla="*/ 50539 w 187699"/>
                  <a:gd name="connsiteY5" fmla="*/ 449872 h 550951"/>
                  <a:gd name="connsiteX6" fmla="*/ 4819 w 187699"/>
                  <a:gd name="connsiteY6" fmla="*/ 480352 h 55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699" h="550951">
                    <a:moveTo>
                      <a:pt x="187699" y="7912"/>
                    </a:moveTo>
                    <a:cubicBezTo>
                      <a:pt x="90007" y="32335"/>
                      <a:pt x="140147" y="0"/>
                      <a:pt x="111499" y="114592"/>
                    </a:cubicBezTo>
                    <a:cubicBezTo>
                      <a:pt x="103707" y="145761"/>
                      <a:pt x="81019" y="206032"/>
                      <a:pt x="81019" y="206032"/>
                    </a:cubicBezTo>
                    <a:cubicBezTo>
                      <a:pt x="91179" y="221272"/>
                      <a:pt x="108488" y="233685"/>
                      <a:pt x="111499" y="251752"/>
                    </a:cubicBezTo>
                    <a:cubicBezTo>
                      <a:pt x="115705" y="276991"/>
                      <a:pt x="76394" y="327270"/>
                      <a:pt x="65779" y="343192"/>
                    </a:cubicBezTo>
                    <a:cubicBezTo>
                      <a:pt x="60699" y="378752"/>
                      <a:pt x="66603" y="417743"/>
                      <a:pt x="50539" y="449872"/>
                    </a:cubicBezTo>
                    <a:cubicBezTo>
                      <a:pt x="0" y="550951"/>
                      <a:pt x="4819" y="422411"/>
                      <a:pt x="4819" y="480352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</p:grpSp>
      </p:grpSp>
      <p:sp>
        <p:nvSpPr>
          <p:cNvPr id="70" name="Text Box 15">
            <a:extLst>
              <a:ext uri="{FF2B5EF4-FFF2-40B4-BE49-F238E27FC236}">
                <a16:creationId xmlns:a16="http://schemas.microsoft.com/office/drawing/2014/main" id="{11B13CEA-83D9-4DE0-FD36-EE409DD4E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7883" y="3281243"/>
            <a:ext cx="11769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B39F0B">
                    <a:lumMod val="50000"/>
                  </a:srgbClr>
                </a:solidFill>
                <a:latin typeface="Open Sans"/>
              </a:rPr>
              <a:t>Soil carbon</a:t>
            </a:r>
          </a:p>
        </p:txBody>
      </p:sp>
      <p:pic>
        <p:nvPicPr>
          <p:cNvPr id="71" name="Picture 25">
            <a:extLst>
              <a:ext uri="{FF2B5EF4-FFF2-40B4-BE49-F238E27FC236}">
                <a16:creationId xmlns:a16="http://schemas.microsoft.com/office/drawing/2014/main" id="{4A9644F8-7870-D4D1-08A9-41F5C6B0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53028" y="1956703"/>
            <a:ext cx="1676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A0539F9-338D-B23D-B466-79E7C0A3A41F}"/>
              </a:ext>
            </a:extLst>
          </p:cNvPr>
          <p:cNvCxnSpPr/>
          <p:nvPr/>
        </p:nvCxnSpPr>
        <p:spPr>
          <a:xfrm>
            <a:off x="3678143" y="1237340"/>
            <a:ext cx="833223" cy="268733"/>
          </a:xfrm>
          <a:prstGeom prst="straightConnector1">
            <a:avLst/>
          </a:prstGeom>
          <a:noFill/>
          <a:ln w="25400" cap="flat" cmpd="sng" algn="ctr">
            <a:solidFill>
              <a:srgbClr val="B39F0B">
                <a:lumMod val="50000"/>
              </a:srgbClr>
            </a:solidFill>
            <a:prstDash val="solid"/>
            <a:tailEnd type="arrow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019F4CD-0FE2-6315-ABE6-E857F7D6601B}"/>
              </a:ext>
            </a:extLst>
          </p:cNvPr>
          <p:cNvCxnSpPr>
            <a:stCxn id="49" idx="2"/>
            <a:endCxn id="71" idx="0"/>
          </p:cNvCxnSpPr>
          <p:nvPr/>
        </p:nvCxnSpPr>
        <p:spPr>
          <a:xfrm>
            <a:off x="3091227" y="1498950"/>
            <a:ext cx="1" cy="457753"/>
          </a:xfrm>
          <a:prstGeom prst="straightConnector1">
            <a:avLst/>
          </a:prstGeom>
          <a:noFill/>
          <a:ln w="25400" cap="flat" cmpd="sng" algn="ctr">
            <a:solidFill>
              <a:srgbClr val="B39F0B">
                <a:lumMod val="50000"/>
              </a:srgbClr>
            </a:solidFill>
            <a:prstDash val="solid"/>
            <a:tailEnd type="arrow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13D9540-540E-ADAA-A571-B3CE2F995214}"/>
              </a:ext>
            </a:extLst>
          </p:cNvPr>
          <p:cNvCxnSpPr/>
          <p:nvPr/>
        </p:nvCxnSpPr>
        <p:spPr>
          <a:xfrm flipV="1">
            <a:off x="3030559" y="3276143"/>
            <a:ext cx="4846" cy="332516"/>
          </a:xfrm>
          <a:prstGeom prst="straightConnector1">
            <a:avLst/>
          </a:prstGeom>
          <a:noFill/>
          <a:ln w="25400" cap="flat" cmpd="sng" algn="ctr">
            <a:solidFill>
              <a:srgbClr val="B39F0B">
                <a:lumMod val="50000"/>
              </a:srgbClr>
            </a:solidFill>
            <a:prstDash val="solid"/>
            <a:tailEnd type="arrow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D951D99-0BF3-A7B5-3E93-7484369DC0E8}"/>
              </a:ext>
            </a:extLst>
          </p:cNvPr>
          <p:cNvCxnSpPr/>
          <p:nvPr/>
        </p:nvCxnSpPr>
        <p:spPr>
          <a:xfrm flipV="1">
            <a:off x="3984932" y="3312828"/>
            <a:ext cx="684959" cy="213991"/>
          </a:xfrm>
          <a:prstGeom prst="straightConnector1">
            <a:avLst/>
          </a:prstGeom>
          <a:noFill/>
          <a:ln w="25400" cap="flat" cmpd="sng" algn="ctr">
            <a:solidFill>
              <a:srgbClr val="B39F0B">
                <a:lumMod val="50000"/>
              </a:srgbClr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78021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7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AFF845-3623-3B72-E2B4-BB9FABA0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02" y="1282035"/>
            <a:ext cx="9462210" cy="5481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DD0F5-4ED4-B11B-76A7-BFF45055FC3A}"/>
              </a:ext>
            </a:extLst>
          </p:cNvPr>
          <p:cNvSpPr txBox="1"/>
          <p:nvPr/>
        </p:nvSpPr>
        <p:spPr>
          <a:xfrm>
            <a:off x="3198649" y="669349"/>
            <a:ext cx="174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InVEST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C95A2-E121-41CE-9268-61BA294D4808}"/>
              </a:ext>
            </a:extLst>
          </p:cNvPr>
          <p:cNvSpPr txBox="1"/>
          <p:nvPr/>
        </p:nvSpPr>
        <p:spPr>
          <a:xfrm>
            <a:off x="1687902" y="392351"/>
            <a:ext cx="901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Home</a:t>
            </a:r>
          </a:p>
          <a:p>
            <a:pPr algn="ctr"/>
            <a:r>
              <a:rPr lang="en-US" b="1"/>
              <a:t>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3F852-105F-259A-E75C-523ED58FA22C}"/>
              </a:ext>
            </a:extLst>
          </p:cNvPr>
          <p:cNvSpPr txBox="1"/>
          <p:nvPr/>
        </p:nvSpPr>
        <p:spPr>
          <a:xfrm>
            <a:off x="7105291" y="392350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Previous </a:t>
            </a:r>
          </a:p>
          <a:p>
            <a:pPr algn="ctr"/>
            <a:r>
              <a:rPr lang="en-US" b="1"/>
              <a:t>model runs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2F9C0B-24CB-877D-E4EF-EDBDEC941542}"/>
              </a:ext>
            </a:extLst>
          </p:cNvPr>
          <p:cNvSpPr txBox="1"/>
          <p:nvPr/>
        </p:nvSpPr>
        <p:spPr>
          <a:xfrm>
            <a:off x="10032101" y="392350"/>
            <a:ext cx="1500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Settings/</a:t>
            </a:r>
          </a:p>
          <a:p>
            <a:pPr algn="ctr"/>
            <a:r>
              <a:rPr lang="en-US" b="1"/>
              <a:t>Sample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1D104B-3E88-D027-55CD-F6673E9F405D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138827" y="1038682"/>
            <a:ext cx="0" cy="669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38CE5C5-269B-DD1A-93F0-1E15E06AC1DD}"/>
              </a:ext>
            </a:extLst>
          </p:cNvPr>
          <p:cNvSpPr/>
          <p:nvPr/>
        </p:nvSpPr>
        <p:spPr>
          <a:xfrm>
            <a:off x="1535502" y="1708030"/>
            <a:ext cx="1224951" cy="4054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E5E757-F375-5291-6EAD-24A1F9AC78C1}"/>
              </a:ext>
            </a:extLst>
          </p:cNvPr>
          <p:cNvCxnSpPr>
            <a:cxnSpLocks/>
          </p:cNvCxnSpPr>
          <p:nvPr/>
        </p:nvCxnSpPr>
        <p:spPr>
          <a:xfrm flipH="1">
            <a:off x="3193077" y="1038682"/>
            <a:ext cx="642278" cy="127319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F48D4D-E95A-76AF-CB24-E43FF18E2D00}"/>
              </a:ext>
            </a:extLst>
          </p:cNvPr>
          <p:cNvCxnSpPr>
            <a:cxnSpLocks/>
          </p:cNvCxnSpPr>
          <p:nvPr/>
        </p:nvCxnSpPr>
        <p:spPr>
          <a:xfrm>
            <a:off x="4301181" y="1038681"/>
            <a:ext cx="644421" cy="127319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E84CD8-F2B9-6592-3E04-2884D007BADF}"/>
              </a:ext>
            </a:extLst>
          </p:cNvPr>
          <p:cNvCxnSpPr>
            <a:cxnSpLocks/>
          </p:cNvCxnSpPr>
          <p:nvPr/>
        </p:nvCxnSpPr>
        <p:spPr>
          <a:xfrm>
            <a:off x="7791537" y="1038681"/>
            <a:ext cx="0" cy="11351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7D70D8-0CC7-93F8-73F8-4679AA18F256}"/>
              </a:ext>
            </a:extLst>
          </p:cNvPr>
          <p:cNvCxnSpPr>
            <a:cxnSpLocks/>
          </p:cNvCxnSpPr>
          <p:nvPr/>
        </p:nvCxnSpPr>
        <p:spPr>
          <a:xfrm>
            <a:off x="10782370" y="1038681"/>
            <a:ext cx="0" cy="66934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0D925C7-EC38-EEFF-E0D2-D8595EC629A4}"/>
              </a:ext>
            </a:extLst>
          </p:cNvPr>
          <p:cNvSpPr/>
          <p:nvPr/>
        </p:nvSpPr>
        <p:spPr>
          <a:xfrm>
            <a:off x="10575985" y="1731352"/>
            <a:ext cx="421728" cy="3821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61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AFF845-3623-3B72-E2B4-BB9FABA01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502" y="1282035"/>
            <a:ext cx="9462210" cy="54810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2F9C0B-24CB-877D-E4EF-EDBDEC941542}"/>
              </a:ext>
            </a:extLst>
          </p:cNvPr>
          <p:cNvSpPr txBox="1"/>
          <p:nvPr/>
        </p:nvSpPr>
        <p:spPr>
          <a:xfrm>
            <a:off x="10032101" y="392350"/>
            <a:ext cx="1500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Settings/</a:t>
            </a:r>
          </a:p>
          <a:p>
            <a:pPr algn="ctr"/>
            <a:r>
              <a:rPr lang="en-US" b="1"/>
              <a:t>Sample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7D70D8-0CC7-93F8-73F8-4679AA18F256}"/>
              </a:ext>
            </a:extLst>
          </p:cNvPr>
          <p:cNvCxnSpPr>
            <a:cxnSpLocks/>
          </p:cNvCxnSpPr>
          <p:nvPr/>
        </p:nvCxnSpPr>
        <p:spPr>
          <a:xfrm>
            <a:off x="10782370" y="1038681"/>
            <a:ext cx="0" cy="66934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0D925C7-EC38-EEFF-E0D2-D8595EC629A4}"/>
              </a:ext>
            </a:extLst>
          </p:cNvPr>
          <p:cNvSpPr/>
          <p:nvPr/>
        </p:nvSpPr>
        <p:spPr>
          <a:xfrm>
            <a:off x="10575985" y="1717806"/>
            <a:ext cx="421728" cy="38212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47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DD01FA-74B6-C288-1324-4C1E02DF5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47" y="1282781"/>
            <a:ext cx="9598854" cy="5477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DC95A2-E121-41CE-9268-61BA294D4808}"/>
              </a:ext>
            </a:extLst>
          </p:cNvPr>
          <p:cNvSpPr txBox="1"/>
          <p:nvPr/>
        </p:nvSpPr>
        <p:spPr>
          <a:xfrm>
            <a:off x="2883226" y="4928888"/>
            <a:ext cx="1388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Click to run</a:t>
            </a:r>
          </a:p>
          <a:p>
            <a:pPr algn="ctr"/>
            <a:r>
              <a:rPr lang="en-US" b="1"/>
              <a:t>the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3F852-105F-259A-E75C-523ED58FA22C}"/>
              </a:ext>
            </a:extLst>
          </p:cNvPr>
          <p:cNvSpPr txBox="1"/>
          <p:nvPr/>
        </p:nvSpPr>
        <p:spPr>
          <a:xfrm>
            <a:off x="9342180" y="392350"/>
            <a:ext cx="84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Model</a:t>
            </a:r>
          </a:p>
          <a:p>
            <a:pPr algn="ctr"/>
            <a:r>
              <a:rPr lang="en-US" b="1"/>
              <a:t>inputs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1D104B-3E88-D027-55CD-F6673E9F405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577708" y="5575219"/>
            <a:ext cx="3" cy="669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E84CD8-F2B9-6592-3E04-2884D007BADF}"/>
              </a:ext>
            </a:extLst>
          </p:cNvPr>
          <p:cNvCxnSpPr>
            <a:cxnSpLocks/>
          </p:cNvCxnSpPr>
          <p:nvPr/>
        </p:nvCxnSpPr>
        <p:spPr>
          <a:xfrm>
            <a:off x="9766975" y="1121434"/>
            <a:ext cx="0" cy="9920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B221A4D-C108-D289-782E-E236D5D31C8A}"/>
              </a:ext>
            </a:extLst>
          </p:cNvPr>
          <p:cNvSpPr txBox="1"/>
          <p:nvPr/>
        </p:nvSpPr>
        <p:spPr>
          <a:xfrm>
            <a:off x="6011099" y="392350"/>
            <a:ext cx="1935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Tabs for multiple</a:t>
            </a:r>
          </a:p>
          <a:p>
            <a:pPr algn="ctr"/>
            <a:r>
              <a:rPr lang="en-US" b="1"/>
              <a:t>model runs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60D4AF-D4BC-2E10-4C25-5B5B40CD30ED}"/>
              </a:ext>
            </a:extLst>
          </p:cNvPr>
          <p:cNvCxnSpPr>
            <a:cxnSpLocks/>
          </p:cNvCxnSpPr>
          <p:nvPr/>
        </p:nvCxnSpPr>
        <p:spPr>
          <a:xfrm flipH="1">
            <a:off x="6349242" y="1038681"/>
            <a:ext cx="319119" cy="66934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47D0D4-EB4A-AC92-8053-A249511B7BE0}"/>
              </a:ext>
            </a:extLst>
          </p:cNvPr>
          <p:cNvCxnSpPr>
            <a:cxnSpLocks/>
          </p:cNvCxnSpPr>
          <p:nvPr/>
        </p:nvCxnSpPr>
        <p:spPr>
          <a:xfrm>
            <a:off x="7326090" y="1067435"/>
            <a:ext cx="362519" cy="6118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794A90B-300B-14EB-BFD1-8D3AC13DC45F}"/>
              </a:ext>
            </a:extLst>
          </p:cNvPr>
          <p:cNvSpPr/>
          <p:nvPr/>
        </p:nvSpPr>
        <p:spPr>
          <a:xfrm>
            <a:off x="4712678" y="2119543"/>
            <a:ext cx="7313920" cy="46404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3A21B8-2148-B65A-2DB3-8188AB682A89}"/>
              </a:ext>
            </a:extLst>
          </p:cNvPr>
          <p:cNvSpPr txBox="1"/>
          <p:nvPr/>
        </p:nvSpPr>
        <p:spPr>
          <a:xfrm>
            <a:off x="34377" y="2908721"/>
            <a:ext cx="22104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/>
              <a:t>Save parameters and optionally data to a file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2903F-FD9C-5F8A-6466-F36291309C89}"/>
              </a:ext>
            </a:extLst>
          </p:cNvPr>
          <p:cNvSpPr txBox="1"/>
          <p:nvPr/>
        </p:nvSpPr>
        <p:spPr>
          <a:xfrm>
            <a:off x="79931" y="2131766"/>
            <a:ext cx="20444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/>
              <a:t>Load parameters and optionally data from a saved file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79E811-4DAC-A6F5-970A-F0EF96DFBB5D}"/>
              </a:ext>
            </a:extLst>
          </p:cNvPr>
          <p:cNvCxnSpPr>
            <a:cxnSpLocks/>
          </p:cNvCxnSpPr>
          <p:nvPr/>
        </p:nvCxnSpPr>
        <p:spPr>
          <a:xfrm>
            <a:off x="1530773" y="2654146"/>
            <a:ext cx="955040" cy="346441"/>
          </a:xfrm>
          <a:prstGeom prst="straightConnector1">
            <a:avLst/>
          </a:prstGeom>
          <a:ln w="57150">
            <a:solidFill>
              <a:srgbClr val="9966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0959A1-E341-61DE-8A76-08AF2FF93AC5}"/>
              </a:ext>
            </a:extLst>
          </p:cNvPr>
          <p:cNvCxnSpPr>
            <a:cxnSpLocks/>
          </p:cNvCxnSpPr>
          <p:nvPr/>
        </p:nvCxnSpPr>
        <p:spPr>
          <a:xfrm>
            <a:off x="1903307" y="3255047"/>
            <a:ext cx="582506" cy="0"/>
          </a:xfrm>
          <a:prstGeom prst="straightConnector1">
            <a:avLst/>
          </a:prstGeom>
          <a:ln w="57150">
            <a:solidFill>
              <a:srgbClr val="9966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6BD9555-8BC1-C2C7-D76E-5F0947AA30A1}"/>
              </a:ext>
            </a:extLst>
          </p:cNvPr>
          <p:cNvSpPr txBox="1"/>
          <p:nvPr/>
        </p:nvSpPr>
        <p:spPr>
          <a:xfrm>
            <a:off x="34377" y="3479641"/>
            <a:ext cx="22104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/>
              <a:t>Link to User Guide  </a:t>
            </a:r>
          </a:p>
          <a:p>
            <a:r>
              <a:rPr lang="en-US" sz="1300" b="1"/>
              <a:t>chapter for this 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42063D-9A64-0CBA-8B21-D8F3C83D1E58}"/>
              </a:ext>
            </a:extLst>
          </p:cNvPr>
          <p:cNvCxnSpPr>
            <a:cxnSpLocks/>
          </p:cNvCxnSpPr>
          <p:nvPr/>
        </p:nvCxnSpPr>
        <p:spPr>
          <a:xfrm flipV="1">
            <a:off x="1686560" y="3549227"/>
            <a:ext cx="799253" cy="90298"/>
          </a:xfrm>
          <a:prstGeom prst="straightConnector1">
            <a:avLst/>
          </a:prstGeom>
          <a:ln w="57150">
            <a:solidFill>
              <a:srgbClr val="9966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921C943-524A-5D82-0763-013237043342}"/>
              </a:ext>
            </a:extLst>
          </p:cNvPr>
          <p:cNvSpPr txBox="1"/>
          <p:nvPr/>
        </p:nvSpPr>
        <p:spPr>
          <a:xfrm>
            <a:off x="34377" y="4015368"/>
            <a:ext cx="22104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/>
              <a:t>Link to Community Forum posts related to this model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C082BF-A6D9-6D8C-C1BB-5BF8367B28A6}"/>
              </a:ext>
            </a:extLst>
          </p:cNvPr>
          <p:cNvCxnSpPr>
            <a:cxnSpLocks/>
          </p:cNvCxnSpPr>
          <p:nvPr/>
        </p:nvCxnSpPr>
        <p:spPr>
          <a:xfrm flipV="1">
            <a:off x="2090524" y="3929050"/>
            <a:ext cx="594823" cy="276104"/>
          </a:xfrm>
          <a:prstGeom prst="straightConnector1">
            <a:avLst/>
          </a:prstGeom>
          <a:ln w="57150">
            <a:solidFill>
              <a:srgbClr val="9966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096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5944C-64A2-3A34-B15E-A32D6BEE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34" y="1266614"/>
            <a:ext cx="9598854" cy="54772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DC95A2-E121-41CE-9268-61BA294D4808}"/>
              </a:ext>
            </a:extLst>
          </p:cNvPr>
          <p:cNvSpPr txBox="1"/>
          <p:nvPr/>
        </p:nvSpPr>
        <p:spPr>
          <a:xfrm>
            <a:off x="190836" y="2519393"/>
            <a:ext cx="1778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Click to view logging messages for this model run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3F852-105F-259A-E75C-523ED58FA22C}"/>
              </a:ext>
            </a:extLst>
          </p:cNvPr>
          <p:cNvSpPr txBox="1"/>
          <p:nvPr/>
        </p:nvSpPr>
        <p:spPr>
          <a:xfrm>
            <a:off x="7744952" y="392350"/>
            <a:ext cx="124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Logging</a:t>
            </a:r>
          </a:p>
          <a:p>
            <a:pPr algn="ctr"/>
            <a:r>
              <a:rPr lang="en-US" b="1"/>
              <a:t>messages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1D104B-3E88-D027-55CD-F6673E9F405D}"/>
              </a:ext>
            </a:extLst>
          </p:cNvPr>
          <p:cNvCxnSpPr>
            <a:cxnSpLocks/>
          </p:cNvCxnSpPr>
          <p:nvPr/>
        </p:nvCxnSpPr>
        <p:spPr>
          <a:xfrm>
            <a:off x="1443408" y="2673865"/>
            <a:ext cx="66782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E84CD8-F2B9-6592-3E04-2884D007BADF}"/>
              </a:ext>
            </a:extLst>
          </p:cNvPr>
          <p:cNvCxnSpPr>
            <a:cxnSpLocks/>
          </p:cNvCxnSpPr>
          <p:nvPr/>
        </p:nvCxnSpPr>
        <p:spPr>
          <a:xfrm>
            <a:off x="8367269" y="1038681"/>
            <a:ext cx="1" cy="120329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E65B7-EF86-E397-6E44-144DF335D314}"/>
              </a:ext>
            </a:extLst>
          </p:cNvPr>
          <p:cNvSpPr txBox="1"/>
          <p:nvPr/>
        </p:nvSpPr>
        <p:spPr>
          <a:xfrm>
            <a:off x="2880445" y="4372709"/>
            <a:ext cx="151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Click to view</a:t>
            </a:r>
          </a:p>
          <a:p>
            <a:pPr algn="ctr"/>
            <a:r>
              <a:rPr lang="en-US" b="1"/>
              <a:t>results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A8099E-49B3-BDFD-C2E8-2E62635467DF}"/>
              </a:ext>
            </a:extLst>
          </p:cNvPr>
          <p:cNvCxnSpPr>
            <a:cxnSpLocks/>
          </p:cNvCxnSpPr>
          <p:nvPr/>
        </p:nvCxnSpPr>
        <p:spPr>
          <a:xfrm>
            <a:off x="3638666" y="5019040"/>
            <a:ext cx="0" cy="67688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7CD429-4E9C-2EDE-9474-2E7D7326E012}"/>
              </a:ext>
            </a:extLst>
          </p:cNvPr>
          <p:cNvSpPr txBox="1"/>
          <p:nvPr/>
        </p:nvSpPr>
        <p:spPr>
          <a:xfrm>
            <a:off x="481912" y="1720342"/>
            <a:ext cx="1939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Click to return to </a:t>
            </a:r>
          </a:p>
          <a:p>
            <a:r>
              <a:rPr lang="en-US" sz="1400" b="1"/>
              <a:t>the model input screen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85BA3A-E3E6-D4A6-B34A-C652731EC4C2}"/>
              </a:ext>
            </a:extLst>
          </p:cNvPr>
          <p:cNvCxnSpPr>
            <a:cxnSpLocks/>
          </p:cNvCxnSpPr>
          <p:nvPr/>
        </p:nvCxnSpPr>
        <p:spPr>
          <a:xfrm>
            <a:off x="1443408" y="2320779"/>
            <a:ext cx="66782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3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5BA87-1833-510B-470E-5A8222679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6D8459-FC4A-B3FE-9319-306D79DA200E}"/>
              </a:ext>
            </a:extLst>
          </p:cNvPr>
          <p:cNvSpPr txBox="1"/>
          <p:nvPr/>
        </p:nvSpPr>
        <p:spPr>
          <a:xfrm>
            <a:off x="1125039" y="3909140"/>
            <a:ext cx="24801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sz="2800" b="1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Belowground</a:t>
            </a:r>
          </a:p>
          <a:p>
            <a:pPr algn="ctr" defTabSz="1219170"/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Biomass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10C207-633E-A75E-0F56-C361CE0A07FF}"/>
              </a:ext>
            </a:extLst>
          </p:cNvPr>
          <p:cNvCxnSpPr>
            <a:cxnSpLocks/>
          </p:cNvCxnSpPr>
          <p:nvPr/>
        </p:nvCxnSpPr>
        <p:spPr>
          <a:xfrm>
            <a:off x="3294344" y="2489929"/>
            <a:ext cx="1534440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AC32A0-9543-6226-6D92-31BF476B0855}"/>
              </a:ext>
            </a:extLst>
          </p:cNvPr>
          <p:cNvSpPr txBox="1"/>
          <p:nvPr/>
        </p:nvSpPr>
        <p:spPr>
          <a:xfrm>
            <a:off x="8720486" y="3468446"/>
            <a:ext cx="2388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en-US" sz="2800" b="1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Dead matter</a:t>
            </a:r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/ litter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CE50F6-D7FE-2E3F-5F28-FA41F38B61E3}"/>
              </a:ext>
            </a:extLst>
          </p:cNvPr>
          <p:cNvSpPr txBox="1"/>
          <p:nvPr/>
        </p:nvSpPr>
        <p:spPr>
          <a:xfrm>
            <a:off x="8627121" y="5051073"/>
            <a:ext cx="1704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sz="2800" b="1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Soil</a:t>
            </a:r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/</a:t>
            </a:r>
          </a:p>
          <a:p>
            <a:pPr algn="ctr" defTabSz="1219170"/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Sediment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0982CD-2BD0-6B03-17D8-CB2353A42B08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7335019" y="3607730"/>
            <a:ext cx="1709685" cy="51648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6A30BA-5D05-6391-BD84-F1136537301E}"/>
              </a:ext>
            </a:extLst>
          </p:cNvPr>
          <p:cNvCxnSpPr>
            <a:cxnSpLocks/>
          </p:cNvCxnSpPr>
          <p:nvPr/>
        </p:nvCxnSpPr>
        <p:spPr>
          <a:xfrm flipH="1">
            <a:off x="7565665" y="5401323"/>
            <a:ext cx="1351327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C3419-6A60-49E9-2801-CEAD0DA28D2E}"/>
              </a:ext>
            </a:extLst>
          </p:cNvPr>
          <p:cNvSpPr txBox="1"/>
          <p:nvPr/>
        </p:nvSpPr>
        <p:spPr>
          <a:xfrm>
            <a:off x="1104200" y="1912801"/>
            <a:ext cx="25218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sz="2800" b="1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Aboveground</a:t>
            </a:r>
          </a:p>
          <a:p>
            <a:pPr algn="ctr" defTabSz="1219170"/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Biomass</a:t>
            </a:r>
          </a:p>
        </p:txBody>
      </p:sp>
      <p:pic>
        <p:nvPicPr>
          <p:cNvPr id="3" name="Picture 32" descr="Stump_Line_Drawing_thumb">
            <a:extLst>
              <a:ext uri="{FF2B5EF4-FFF2-40B4-BE49-F238E27FC236}">
                <a16:creationId xmlns:a16="http://schemas.microsoft.com/office/drawing/2014/main" id="{54485E1E-FED5-17A8-EA4B-0544707E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lum contrast="20000"/>
          </a:blip>
          <a:srcRect/>
          <a:stretch>
            <a:fillRect/>
          </a:stretch>
        </p:blipFill>
        <p:spPr bwMode="auto">
          <a:xfrm>
            <a:off x="6251652" y="3277641"/>
            <a:ext cx="1083367" cy="66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1A81456-398E-B70A-A517-B1B26CEC453A}"/>
              </a:ext>
            </a:extLst>
          </p:cNvPr>
          <p:cNvSpPr/>
          <p:nvPr/>
        </p:nvSpPr>
        <p:spPr>
          <a:xfrm>
            <a:off x="4749591" y="4138787"/>
            <a:ext cx="2732584" cy="1726681"/>
          </a:xfrm>
          <a:prstGeom prst="rect">
            <a:avLst/>
          </a:prstGeom>
          <a:solidFill>
            <a:srgbClr val="CFB4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5C6CC-BC96-2551-819A-BF99F97E4091}"/>
              </a:ext>
            </a:extLst>
          </p:cNvPr>
          <p:cNvSpPr/>
          <p:nvPr/>
        </p:nvSpPr>
        <p:spPr>
          <a:xfrm>
            <a:off x="4749591" y="3986533"/>
            <a:ext cx="2732584" cy="275359"/>
          </a:xfrm>
          <a:prstGeom prst="rect">
            <a:avLst/>
          </a:prstGeom>
          <a:pattFill prst="pct40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4" name="Group 66">
            <a:extLst>
              <a:ext uri="{FF2B5EF4-FFF2-40B4-BE49-F238E27FC236}">
                <a16:creationId xmlns:a16="http://schemas.microsoft.com/office/drawing/2014/main" id="{04AC2063-8C8C-654C-9F5C-CC6E3D8E85D7}"/>
              </a:ext>
            </a:extLst>
          </p:cNvPr>
          <p:cNvGrpSpPr>
            <a:grpSpLocks/>
          </p:cNvGrpSpPr>
          <p:nvPr/>
        </p:nvGrpSpPr>
        <p:grpSpPr bwMode="auto">
          <a:xfrm>
            <a:off x="5075721" y="3986533"/>
            <a:ext cx="1057543" cy="916587"/>
            <a:chOff x="2152372" y="4413493"/>
            <a:chExt cx="724456" cy="621814"/>
          </a:xfrm>
        </p:grpSpPr>
        <p:grpSp>
          <p:nvGrpSpPr>
            <p:cNvPr id="16" name="Group 54">
              <a:extLst>
                <a:ext uri="{FF2B5EF4-FFF2-40B4-BE49-F238E27FC236}">
                  <a16:creationId xmlns:a16="http://schemas.microsoft.com/office/drawing/2014/main" id="{5C6FF15B-C09C-4A2E-F5EA-900E22E7C89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152372" y="4413493"/>
              <a:ext cx="667262" cy="615453"/>
              <a:chOff x="2057166" y="4449176"/>
              <a:chExt cx="667262" cy="615453"/>
            </a:xfrm>
          </p:grpSpPr>
          <p:sp>
            <p:nvSpPr>
              <p:cNvPr id="21" name="Freeform 91">
                <a:extLst>
                  <a:ext uri="{FF2B5EF4-FFF2-40B4-BE49-F238E27FC236}">
                    <a16:creationId xmlns:a16="http://schemas.microsoft.com/office/drawing/2014/main" id="{8454CDF5-1795-FCCF-1FB7-11E72604FC5F}"/>
                  </a:ext>
                </a:extLst>
              </p:cNvPr>
              <p:cNvSpPr/>
              <p:nvPr/>
            </p:nvSpPr>
            <p:spPr>
              <a:xfrm>
                <a:off x="2057166" y="4449176"/>
                <a:ext cx="381293" cy="473914"/>
              </a:xfrm>
              <a:custGeom>
                <a:avLst/>
                <a:gdLst>
                  <a:gd name="connsiteX0" fmla="*/ 381000 w 381000"/>
                  <a:gd name="connsiteY0" fmla="*/ 904 h 473344"/>
                  <a:gd name="connsiteX1" fmla="*/ 228600 w 381000"/>
                  <a:gd name="connsiteY1" fmla="*/ 16144 h 473344"/>
                  <a:gd name="connsiteX2" fmla="*/ 182880 w 381000"/>
                  <a:gd name="connsiteY2" fmla="*/ 138064 h 473344"/>
                  <a:gd name="connsiteX3" fmla="*/ 152400 w 381000"/>
                  <a:gd name="connsiteY3" fmla="*/ 183784 h 473344"/>
                  <a:gd name="connsiteX4" fmla="*/ 106680 w 381000"/>
                  <a:gd name="connsiteY4" fmla="*/ 305704 h 473344"/>
                  <a:gd name="connsiteX5" fmla="*/ 91440 w 381000"/>
                  <a:gd name="connsiteY5" fmla="*/ 351424 h 473344"/>
                  <a:gd name="connsiteX6" fmla="*/ 30480 w 381000"/>
                  <a:gd name="connsiteY6" fmla="*/ 366664 h 473344"/>
                  <a:gd name="connsiteX7" fmla="*/ 15240 w 381000"/>
                  <a:gd name="connsiteY7" fmla="*/ 427624 h 473344"/>
                  <a:gd name="connsiteX8" fmla="*/ 0 w 381000"/>
                  <a:gd name="connsiteY8" fmla="*/ 473344 h 47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0" h="473344">
                    <a:moveTo>
                      <a:pt x="381000" y="904"/>
                    </a:moveTo>
                    <a:cubicBezTo>
                      <a:pt x="330200" y="5984"/>
                      <a:pt x="277033" y="0"/>
                      <a:pt x="228600" y="16144"/>
                    </a:cubicBezTo>
                    <a:cubicBezTo>
                      <a:pt x="192859" y="28058"/>
                      <a:pt x="188832" y="122193"/>
                      <a:pt x="182880" y="138064"/>
                    </a:cubicBezTo>
                    <a:cubicBezTo>
                      <a:pt x="176449" y="155214"/>
                      <a:pt x="162560" y="168544"/>
                      <a:pt x="152400" y="183784"/>
                    </a:cubicBezTo>
                    <a:cubicBezTo>
                      <a:pt x="122997" y="330799"/>
                      <a:pt x="159003" y="201058"/>
                      <a:pt x="106680" y="305704"/>
                    </a:cubicBezTo>
                    <a:cubicBezTo>
                      <a:pt x="99496" y="320072"/>
                      <a:pt x="103984" y="341389"/>
                      <a:pt x="91440" y="351424"/>
                    </a:cubicBezTo>
                    <a:cubicBezTo>
                      <a:pt x="75084" y="364508"/>
                      <a:pt x="50800" y="361584"/>
                      <a:pt x="30480" y="366664"/>
                    </a:cubicBezTo>
                    <a:cubicBezTo>
                      <a:pt x="25400" y="386984"/>
                      <a:pt x="20994" y="407485"/>
                      <a:pt x="15240" y="427624"/>
                    </a:cubicBezTo>
                    <a:cubicBezTo>
                      <a:pt x="10827" y="443070"/>
                      <a:pt x="0" y="473344"/>
                      <a:pt x="0" y="473344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22" name="Freeform 92">
                <a:extLst>
                  <a:ext uri="{FF2B5EF4-FFF2-40B4-BE49-F238E27FC236}">
                    <a16:creationId xmlns:a16="http://schemas.microsoft.com/office/drawing/2014/main" id="{3BB8A51C-F47C-17EF-4452-F03EB1C775F0}"/>
                  </a:ext>
                </a:extLst>
              </p:cNvPr>
              <p:cNvSpPr/>
              <p:nvPr/>
            </p:nvSpPr>
            <p:spPr>
              <a:xfrm>
                <a:off x="2420982" y="4480982"/>
                <a:ext cx="303446" cy="583647"/>
              </a:xfrm>
              <a:custGeom>
                <a:avLst/>
                <a:gdLst>
                  <a:gd name="connsiteX0" fmla="*/ 16738 w 302766"/>
                  <a:gd name="connsiteY0" fmla="*/ 0 h 584323"/>
                  <a:gd name="connsiteX1" fmla="*/ 31978 w 302766"/>
                  <a:gd name="connsiteY1" fmla="*/ 76200 h 584323"/>
                  <a:gd name="connsiteX2" fmla="*/ 1498 w 302766"/>
                  <a:gd name="connsiteY2" fmla="*/ 121920 h 584323"/>
                  <a:gd name="connsiteX3" fmla="*/ 77698 w 302766"/>
                  <a:gd name="connsiteY3" fmla="*/ 243840 h 584323"/>
                  <a:gd name="connsiteX4" fmla="*/ 153898 w 302766"/>
                  <a:gd name="connsiteY4" fmla="*/ 259080 h 584323"/>
                  <a:gd name="connsiteX5" fmla="*/ 138658 w 302766"/>
                  <a:gd name="connsiteY5" fmla="*/ 350520 h 584323"/>
                  <a:gd name="connsiteX6" fmla="*/ 123418 w 302766"/>
                  <a:gd name="connsiteY6" fmla="*/ 396240 h 584323"/>
                  <a:gd name="connsiteX7" fmla="*/ 47218 w 302766"/>
                  <a:gd name="connsiteY7" fmla="*/ 411480 h 584323"/>
                  <a:gd name="connsiteX8" fmla="*/ 16738 w 302766"/>
                  <a:gd name="connsiteY8" fmla="*/ 457200 h 584323"/>
                  <a:gd name="connsiteX9" fmla="*/ 199618 w 302766"/>
                  <a:gd name="connsiteY9" fmla="*/ 487680 h 58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2766" h="584323">
                    <a:moveTo>
                      <a:pt x="16738" y="0"/>
                    </a:moveTo>
                    <a:cubicBezTo>
                      <a:pt x="21818" y="25400"/>
                      <a:pt x="35191" y="50497"/>
                      <a:pt x="31978" y="76200"/>
                    </a:cubicBezTo>
                    <a:cubicBezTo>
                      <a:pt x="29706" y="94375"/>
                      <a:pt x="1498" y="103604"/>
                      <a:pt x="1498" y="121920"/>
                    </a:cubicBezTo>
                    <a:cubicBezTo>
                      <a:pt x="1498" y="180066"/>
                      <a:pt x="25924" y="224425"/>
                      <a:pt x="77698" y="243840"/>
                    </a:cubicBezTo>
                    <a:cubicBezTo>
                      <a:pt x="101952" y="252935"/>
                      <a:pt x="128498" y="254000"/>
                      <a:pt x="153898" y="259080"/>
                    </a:cubicBezTo>
                    <a:cubicBezTo>
                      <a:pt x="148818" y="289560"/>
                      <a:pt x="145361" y="320355"/>
                      <a:pt x="138658" y="350520"/>
                    </a:cubicBezTo>
                    <a:cubicBezTo>
                      <a:pt x="135173" y="366202"/>
                      <a:pt x="136784" y="387329"/>
                      <a:pt x="123418" y="396240"/>
                    </a:cubicBezTo>
                    <a:cubicBezTo>
                      <a:pt x="101865" y="410608"/>
                      <a:pt x="72618" y="406400"/>
                      <a:pt x="47218" y="411480"/>
                    </a:cubicBezTo>
                    <a:cubicBezTo>
                      <a:pt x="37058" y="426720"/>
                      <a:pt x="0" y="449761"/>
                      <a:pt x="16738" y="457200"/>
                    </a:cubicBezTo>
                    <a:cubicBezTo>
                      <a:pt x="302766" y="584323"/>
                      <a:pt x="130460" y="418522"/>
                      <a:pt x="199618" y="48768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23" name="Freeform 93">
                <a:extLst>
                  <a:ext uri="{FF2B5EF4-FFF2-40B4-BE49-F238E27FC236}">
                    <a16:creationId xmlns:a16="http://schemas.microsoft.com/office/drawing/2014/main" id="{3EA7292F-D322-926A-9BE6-71161B7993D9}"/>
                  </a:ext>
                </a:extLst>
              </p:cNvPr>
              <p:cNvSpPr/>
              <p:nvPr/>
            </p:nvSpPr>
            <p:spPr>
              <a:xfrm>
                <a:off x="2250990" y="4487344"/>
                <a:ext cx="187469" cy="551840"/>
              </a:xfrm>
              <a:custGeom>
                <a:avLst/>
                <a:gdLst>
                  <a:gd name="connsiteX0" fmla="*/ 187699 w 187699"/>
                  <a:gd name="connsiteY0" fmla="*/ 7912 h 550951"/>
                  <a:gd name="connsiteX1" fmla="*/ 111499 w 187699"/>
                  <a:gd name="connsiteY1" fmla="*/ 114592 h 550951"/>
                  <a:gd name="connsiteX2" fmla="*/ 81019 w 187699"/>
                  <a:gd name="connsiteY2" fmla="*/ 206032 h 550951"/>
                  <a:gd name="connsiteX3" fmla="*/ 111499 w 187699"/>
                  <a:gd name="connsiteY3" fmla="*/ 251752 h 550951"/>
                  <a:gd name="connsiteX4" fmla="*/ 65779 w 187699"/>
                  <a:gd name="connsiteY4" fmla="*/ 343192 h 550951"/>
                  <a:gd name="connsiteX5" fmla="*/ 50539 w 187699"/>
                  <a:gd name="connsiteY5" fmla="*/ 449872 h 550951"/>
                  <a:gd name="connsiteX6" fmla="*/ 4819 w 187699"/>
                  <a:gd name="connsiteY6" fmla="*/ 480352 h 55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699" h="550951">
                    <a:moveTo>
                      <a:pt x="187699" y="7912"/>
                    </a:moveTo>
                    <a:cubicBezTo>
                      <a:pt x="90007" y="32335"/>
                      <a:pt x="140147" y="0"/>
                      <a:pt x="111499" y="114592"/>
                    </a:cubicBezTo>
                    <a:cubicBezTo>
                      <a:pt x="103707" y="145761"/>
                      <a:pt x="81019" y="206032"/>
                      <a:pt x="81019" y="206032"/>
                    </a:cubicBezTo>
                    <a:cubicBezTo>
                      <a:pt x="91179" y="221272"/>
                      <a:pt x="108488" y="233685"/>
                      <a:pt x="111499" y="251752"/>
                    </a:cubicBezTo>
                    <a:cubicBezTo>
                      <a:pt x="115705" y="276991"/>
                      <a:pt x="76394" y="327270"/>
                      <a:pt x="65779" y="343192"/>
                    </a:cubicBezTo>
                    <a:cubicBezTo>
                      <a:pt x="60699" y="378752"/>
                      <a:pt x="66603" y="417743"/>
                      <a:pt x="50539" y="449872"/>
                    </a:cubicBezTo>
                    <a:cubicBezTo>
                      <a:pt x="0" y="550951"/>
                      <a:pt x="4819" y="422411"/>
                      <a:pt x="4819" y="480352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B5EBA66-58D3-43E2-D6E4-D6DD1BD20A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566" y="4419854"/>
              <a:ext cx="667262" cy="615453"/>
              <a:chOff x="2057166" y="4449430"/>
              <a:chExt cx="667262" cy="615453"/>
            </a:xfrm>
          </p:grpSpPr>
          <p:sp>
            <p:nvSpPr>
              <p:cNvPr id="18" name="Freeform 88">
                <a:extLst>
                  <a:ext uri="{FF2B5EF4-FFF2-40B4-BE49-F238E27FC236}">
                    <a16:creationId xmlns:a16="http://schemas.microsoft.com/office/drawing/2014/main" id="{5B7F2211-9BC3-A235-83F4-80BCDA39D6BD}"/>
                  </a:ext>
                </a:extLst>
              </p:cNvPr>
              <p:cNvSpPr/>
              <p:nvPr/>
            </p:nvSpPr>
            <p:spPr>
              <a:xfrm>
                <a:off x="2057166" y="4449430"/>
                <a:ext cx="381293" cy="473914"/>
              </a:xfrm>
              <a:custGeom>
                <a:avLst/>
                <a:gdLst>
                  <a:gd name="connsiteX0" fmla="*/ 381000 w 381000"/>
                  <a:gd name="connsiteY0" fmla="*/ 904 h 473344"/>
                  <a:gd name="connsiteX1" fmla="*/ 228600 w 381000"/>
                  <a:gd name="connsiteY1" fmla="*/ 16144 h 473344"/>
                  <a:gd name="connsiteX2" fmla="*/ 182880 w 381000"/>
                  <a:gd name="connsiteY2" fmla="*/ 138064 h 473344"/>
                  <a:gd name="connsiteX3" fmla="*/ 152400 w 381000"/>
                  <a:gd name="connsiteY3" fmla="*/ 183784 h 473344"/>
                  <a:gd name="connsiteX4" fmla="*/ 106680 w 381000"/>
                  <a:gd name="connsiteY4" fmla="*/ 305704 h 473344"/>
                  <a:gd name="connsiteX5" fmla="*/ 91440 w 381000"/>
                  <a:gd name="connsiteY5" fmla="*/ 351424 h 473344"/>
                  <a:gd name="connsiteX6" fmla="*/ 30480 w 381000"/>
                  <a:gd name="connsiteY6" fmla="*/ 366664 h 473344"/>
                  <a:gd name="connsiteX7" fmla="*/ 15240 w 381000"/>
                  <a:gd name="connsiteY7" fmla="*/ 427624 h 473344"/>
                  <a:gd name="connsiteX8" fmla="*/ 0 w 381000"/>
                  <a:gd name="connsiteY8" fmla="*/ 473344 h 473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1000" h="473344">
                    <a:moveTo>
                      <a:pt x="381000" y="904"/>
                    </a:moveTo>
                    <a:cubicBezTo>
                      <a:pt x="330200" y="5984"/>
                      <a:pt x="277033" y="0"/>
                      <a:pt x="228600" y="16144"/>
                    </a:cubicBezTo>
                    <a:cubicBezTo>
                      <a:pt x="192859" y="28058"/>
                      <a:pt x="188832" y="122193"/>
                      <a:pt x="182880" y="138064"/>
                    </a:cubicBezTo>
                    <a:cubicBezTo>
                      <a:pt x="176449" y="155214"/>
                      <a:pt x="162560" y="168544"/>
                      <a:pt x="152400" y="183784"/>
                    </a:cubicBezTo>
                    <a:cubicBezTo>
                      <a:pt x="122997" y="330799"/>
                      <a:pt x="159003" y="201058"/>
                      <a:pt x="106680" y="305704"/>
                    </a:cubicBezTo>
                    <a:cubicBezTo>
                      <a:pt x="99496" y="320072"/>
                      <a:pt x="103984" y="341389"/>
                      <a:pt x="91440" y="351424"/>
                    </a:cubicBezTo>
                    <a:cubicBezTo>
                      <a:pt x="75084" y="364508"/>
                      <a:pt x="50800" y="361584"/>
                      <a:pt x="30480" y="366664"/>
                    </a:cubicBezTo>
                    <a:cubicBezTo>
                      <a:pt x="25400" y="386984"/>
                      <a:pt x="20994" y="407485"/>
                      <a:pt x="15240" y="427624"/>
                    </a:cubicBezTo>
                    <a:cubicBezTo>
                      <a:pt x="10827" y="443070"/>
                      <a:pt x="0" y="473344"/>
                      <a:pt x="0" y="473344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19" name="Freeform 89">
                <a:extLst>
                  <a:ext uri="{FF2B5EF4-FFF2-40B4-BE49-F238E27FC236}">
                    <a16:creationId xmlns:a16="http://schemas.microsoft.com/office/drawing/2014/main" id="{269B376D-A799-A41D-E0E1-3A0C3A34B042}"/>
                  </a:ext>
                </a:extLst>
              </p:cNvPr>
              <p:cNvSpPr/>
              <p:nvPr/>
            </p:nvSpPr>
            <p:spPr>
              <a:xfrm>
                <a:off x="2420983" y="4481236"/>
                <a:ext cx="303445" cy="583647"/>
              </a:xfrm>
              <a:custGeom>
                <a:avLst/>
                <a:gdLst>
                  <a:gd name="connsiteX0" fmla="*/ 16738 w 302766"/>
                  <a:gd name="connsiteY0" fmla="*/ 0 h 584323"/>
                  <a:gd name="connsiteX1" fmla="*/ 31978 w 302766"/>
                  <a:gd name="connsiteY1" fmla="*/ 76200 h 584323"/>
                  <a:gd name="connsiteX2" fmla="*/ 1498 w 302766"/>
                  <a:gd name="connsiteY2" fmla="*/ 121920 h 584323"/>
                  <a:gd name="connsiteX3" fmla="*/ 77698 w 302766"/>
                  <a:gd name="connsiteY3" fmla="*/ 243840 h 584323"/>
                  <a:gd name="connsiteX4" fmla="*/ 153898 w 302766"/>
                  <a:gd name="connsiteY4" fmla="*/ 259080 h 584323"/>
                  <a:gd name="connsiteX5" fmla="*/ 138658 w 302766"/>
                  <a:gd name="connsiteY5" fmla="*/ 350520 h 584323"/>
                  <a:gd name="connsiteX6" fmla="*/ 123418 w 302766"/>
                  <a:gd name="connsiteY6" fmla="*/ 396240 h 584323"/>
                  <a:gd name="connsiteX7" fmla="*/ 47218 w 302766"/>
                  <a:gd name="connsiteY7" fmla="*/ 411480 h 584323"/>
                  <a:gd name="connsiteX8" fmla="*/ 16738 w 302766"/>
                  <a:gd name="connsiteY8" fmla="*/ 457200 h 584323"/>
                  <a:gd name="connsiteX9" fmla="*/ 199618 w 302766"/>
                  <a:gd name="connsiteY9" fmla="*/ 487680 h 584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2766" h="584323">
                    <a:moveTo>
                      <a:pt x="16738" y="0"/>
                    </a:moveTo>
                    <a:cubicBezTo>
                      <a:pt x="21818" y="25400"/>
                      <a:pt x="35191" y="50497"/>
                      <a:pt x="31978" y="76200"/>
                    </a:cubicBezTo>
                    <a:cubicBezTo>
                      <a:pt x="29706" y="94375"/>
                      <a:pt x="1498" y="103604"/>
                      <a:pt x="1498" y="121920"/>
                    </a:cubicBezTo>
                    <a:cubicBezTo>
                      <a:pt x="1498" y="180066"/>
                      <a:pt x="25924" y="224425"/>
                      <a:pt x="77698" y="243840"/>
                    </a:cubicBezTo>
                    <a:cubicBezTo>
                      <a:pt x="101952" y="252935"/>
                      <a:pt x="128498" y="254000"/>
                      <a:pt x="153898" y="259080"/>
                    </a:cubicBezTo>
                    <a:cubicBezTo>
                      <a:pt x="148818" y="289560"/>
                      <a:pt x="145361" y="320355"/>
                      <a:pt x="138658" y="350520"/>
                    </a:cubicBezTo>
                    <a:cubicBezTo>
                      <a:pt x="135173" y="366202"/>
                      <a:pt x="136784" y="387329"/>
                      <a:pt x="123418" y="396240"/>
                    </a:cubicBezTo>
                    <a:cubicBezTo>
                      <a:pt x="101865" y="410608"/>
                      <a:pt x="72618" y="406400"/>
                      <a:pt x="47218" y="411480"/>
                    </a:cubicBezTo>
                    <a:cubicBezTo>
                      <a:pt x="37058" y="426720"/>
                      <a:pt x="0" y="449761"/>
                      <a:pt x="16738" y="457200"/>
                    </a:cubicBezTo>
                    <a:cubicBezTo>
                      <a:pt x="302766" y="584323"/>
                      <a:pt x="130460" y="418522"/>
                      <a:pt x="199618" y="48768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  <p:sp>
            <p:nvSpPr>
              <p:cNvPr id="20" name="Freeform 90">
                <a:extLst>
                  <a:ext uri="{FF2B5EF4-FFF2-40B4-BE49-F238E27FC236}">
                    <a16:creationId xmlns:a16="http://schemas.microsoft.com/office/drawing/2014/main" id="{5EF06E3D-FE2C-D79C-5256-AA01B5DC2040}"/>
                  </a:ext>
                </a:extLst>
              </p:cNvPr>
              <p:cNvSpPr/>
              <p:nvPr/>
            </p:nvSpPr>
            <p:spPr>
              <a:xfrm>
                <a:off x="2250990" y="4487598"/>
                <a:ext cx="187469" cy="551840"/>
              </a:xfrm>
              <a:custGeom>
                <a:avLst/>
                <a:gdLst>
                  <a:gd name="connsiteX0" fmla="*/ 187699 w 187699"/>
                  <a:gd name="connsiteY0" fmla="*/ 7912 h 550951"/>
                  <a:gd name="connsiteX1" fmla="*/ 111499 w 187699"/>
                  <a:gd name="connsiteY1" fmla="*/ 114592 h 550951"/>
                  <a:gd name="connsiteX2" fmla="*/ 81019 w 187699"/>
                  <a:gd name="connsiteY2" fmla="*/ 206032 h 550951"/>
                  <a:gd name="connsiteX3" fmla="*/ 111499 w 187699"/>
                  <a:gd name="connsiteY3" fmla="*/ 251752 h 550951"/>
                  <a:gd name="connsiteX4" fmla="*/ 65779 w 187699"/>
                  <a:gd name="connsiteY4" fmla="*/ 343192 h 550951"/>
                  <a:gd name="connsiteX5" fmla="*/ 50539 w 187699"/>
                  <a:gd name="connsiteY5" fmla="*/ 449872 h 550951"/>
                  <a:gd name="connsiteX6" fmla="*/ 4819 w 187699"/>
                  <a:gd name="connsiteY6" fmla="*/ 480352 h 55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7699" h="550951">
                    <a:moveTo>
                      <a:pt x="187699" y="7912"/>
                    </a:moveTo>
                    <a:cubicBezTo>
                      <a:pt x="90007" y="32335"/>
                      <a:pt x="140147" y="0"/>
                      <a:pt x="111499" y="114592"/>
                    </a:cubicBezTo>
                    <a:cubicBezTo>
                      <a:pt x="103707" y="145761"/>
                      <a:pt x="81019" y="206032"/>
                      <a:pt x="81019" y="206032"/>
                    </a:cubicBezTo>
                    <a:cubicBezTo>
                      <a:pt x="91179" y="221272"/>
                      <a:pt x="108488" y="233685"/>
                      <a:pt x="111499" y="251752"/>
                    </a:cubicBezTo>
                    <a:cubicBezTo>
                      <a:pt x="115705" y="276991"/>
                      <a:pt x="76394" y="327270"/>
                      <a:pt x="65779" y="343192"/>
                    </a:cubicBezTo>
                    <a:cubicBezTo>
                      <a:pt x="60699" y="378752"/>
                      <a:pt x="66603" y="417743"/>
                      <a:pt x="50539" y="449872"/>
                    </a:cubicBezTo>
                    <a:cubicBezTo>
                      <a:pt x="0" y="550951"/>
                      <a:pt x="4819" y="422411"/>
                      <a:pt x="4819" y="480352"/>
                    </a:cubicBezTo>
                  </a:path>
                </a:pathLst>
              </a:custGeom>
              <a:noFill/>
              <a:ln w="28575" cap="flat" cmpd="sng" algn="ctr">
                <a:solidFill>
                  <a:srgbClr val="1C1C1C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prstClr val="black"/>
                  </a:solidFill>
                  <a:latin typeface="Open Sans"/>
                </a:endParaRPr>
              </a:p>
            </p:txBody>
          </p:sp>
        </p:grpSp>
      </p:grpSp>
      <p:pic>
        <p:nvPicPr>
          <p:cNvPr id="27" name="Picture 23" descr="grandis1">
            <a:extLst>
              <a:ext uri="{FF2B5EF4-FFF2-40B4-BE49-F238E27FC236}">
                <a16:creationId xmlns:a16="http://schemas.microsoft.com/office/drawing/2014/main" id="{21058B37-926F-B73E-E473-E6A1989A3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44939" y="1241192"/>
            <a:ext cx="1715838" cy="2745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83AC649-17EC-1D8D-F2F4-138507A657FB}"/>
              </a:ext>
            </a:extLst>
          </p:cNvPr>
          <p:cNvCxnSpPr>
            <a:cxnSpLocks/>
          </p:cNvCxnSpPr>
          <p:nvPr/>
        </p:nvCxnSpPr>
        <p:spPr>
          <a:xfrm flipH="1">
            <a:off x="7565665" y="4138787"/>
            <a:ext cx="1501314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3A5B4F-F76F-D5E4-E44E-7CB2A5045735}"/>
              </a:ext>
            </a:extLst>
          </p:cNvPr>
          <p:cNvCxnSpPr>
            <a:cxnSpLocks/>
          </p:cNvCxnSpPr>
          <p:nvPr/>
        </p:nvCxnSpPr>
        <p:spPr>
          <a:xfrm>
            <a:off x="3223924" y="4546619"/>
            <a:ext cx="1935287" cy="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13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5A4D1-A71F-1AF8-8FEE-0EBF9BB5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461EE2-3220-BDC7-AB05-C5487A9F642D}"/>
              </a:ext>
            </a:extLst>
          </p:cNvPr>
          <p:cNvSpPr txBox="1"/>
          <p:nvPr/>
        </p:nvSpPr>
        <p:spPr>
          <a:xfrm>
            <a:off x="8471963" y="1825373"/>
            <a:ext cx="232627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Aboveground</a:t>
            </a:r>
          </a:p>
          <a:p>
            <a:pPr algn="ctr" defTabSz="1219170"/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+</a:t>
            </a:r>
          </a:p>
          <a:p>
            <a:pPr algn="ctr" defTabSz="1219170"/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Belowground</a:t>
            </a:r>
          </a:p>
          <a:p>
            <a:pPr algn="ctr" defTabSz="1219170"/>
            <a:r>
              <a:rPr lang="en-US" sz="2800" b="1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Biomass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81F4AC8-7A4C-A3FD-B318-4803033F19E3}"/>
              </a:ext>
            </a:extLst>
          </p:cNvPr>
          <p:cNvCxnSpPr>
            <a:cxnSpLocks/>
          </p:cNvCxnSpPr>
          <p:nvPr/>
        </p:nvCxnSpPr>
        <p:spPr>
          <a:xfrm flipH="1" flipV="1">
            <a:off x="7302120" y="1825374"/>
            <a:ext cx="1057547" cy="24200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662CFA-7C52-BAA0-7277-3CFA1F294763}"/>
              </a:ext>
            </a:extLst>
          </p:cNvPr>
          <p:cNvCxnSpPr>
            <a:cxnSpLocks/>
          </p:cNvCxnSpPr>
          <p:nvPr/>
        </p:nvCxnSpPr>
        <p:spPr>
          <a:xfrm flipH="1">
            <a:off x="6122895" y="2856861"/>
            <a:ext cx="2236772" cy="85984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F75B52-078E-BA40-3E4B-A6BD43B74E1A}"/>
              </a:ext>
            </a:extLst>
          </p:cNvPr>
          <p:cNvSpPr txBox="1"/>
          <p:nvPr/>
        </p:nvSpPr>
        <p:spPr>
          <a:xfrm>
            <a:off x="915058" y="3716705"/>
            <a:ext cx="21643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sz="2800" b="1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Litter</a:t>
            </a:r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/</a:t>
            </a:r>
          </a:p>
          <a:p>
            <a:pPr algn="ctr" defTabSz="1219170"/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Dead matter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5CF4C-3374-58BF-A20C-ADCC258B6B31}"/>
              </a:ext>
            </a:extLst>
          </p:cNvPr>
          <p:cNvSpPr txBox="1"/>
          <p:nvPr/>
        </p:nvSpPr>
        <p:spPr>
          <a:xfrm>
            <a:off x="1145088" y="5062082"/>
            <a:ext cx="17043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219170"/>
            <a:r>
              <a:rPr lang="en-US" sz="2800" b="1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Soil</a:t>
            </a:r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/</a:t>
            </a:r>
          </a:p>
          <a:p>
            <a:pPr algn="ctr" defTabSz="1219170"/>
            <a:r>
              <a:rPr lang="en-US" sz="2800">
                <a:solidFill>
                  <a:srgbClr val="000000">
                    <a:lumMod val="95000"/>
                    <a:lumOff val="5000"/>
                  </a:srgbClr>
                </a:solidFill>
                <a:latin typeface="Arial" panose="020B0604020202020204"/>
              </a:rPr>
              <a:t>Sediment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B54EFB-6F85-759F-034E-F559E0A41F2E}"/>
              </a:ext>
            </a:extLst>
          </p:cNvPr>
          <p:cNvCxnSpPr>
            <a:cxnSpLocks/>
          </p:cNvCxnSpPr>
          <p:nvPr/>
        </p:nvCxnSpPr>
        <p:spPr>
          <a:xfrm>
            <a:off x="2812854" y="4089702"/>
            <a:ext cx="1351327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EC0E03-F551-D750-9FBB-61C335776B63}"/>
              </a:ext>
            </a:extLst>
          </p:cNvPr>
          <p:cNvCxnSpPr>
            <a:cxnSpLocks/>
          </p:cNvCxnSpPr>
          <p:nvPr/>
        </p:nvCxnSpPr>
        <p:spPr>
          <a:xfrm>
            <a:off x="2750995" y="5372823"/>
            <a:ext cx="1351327" cy="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D6891D-842F-4E57-3788-A2238B95E7E6}"/>
              </a:ext>
            </a:extLst>
          </p:cNvPr>
          <p:cNvGrpSpPr/>
          <p:nvPr/>
        </p:nvGrpSpPr>
        <p:grpSpPr>
          <a:xfrm>
            <a:off x="3288766" y="681349"/>
            <a:ext cx="4533303" cy="5488929"/>
            <a:chOff x="2866128" y="886713"/>
            <a:chExt cx="3399977" cy="411669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184EBC1-C573-6FDF-1C58-D6F8ABB7A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90"/>
            <a:stretch/>
          </p:blipFill>
          <p:spPr>
            <a:xfrm>
              <a:off x="2866128" y="886713"/>
              <a:ext cx="3399977" cy="411669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E4E292-29E4-F898-5EF6-4512593D8DC3}"/>
                </a:ext>
              </a:extLst>
            </p:cNvPr>
            <p:cNvSpPr/>
            <p:nvPr/>
          </p:nvSpPr>
          <p:spPr>
            <a:xfrm>
              <a:off x="3571875" y="3479792"/>
              <a:ext cx="2049438" cy="1368430"/>
            </a:xfrm>
            <a:prstGeom prst="rect">
              <a:avLst/>
            </a:prstGeom>
            <a:solidFill>
              <a:srgbClr val="C09D7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14CA0E-51D1-EDD6-5A2A-A9C45165DD18}"/>
                </a:ext>
              </a:extLst>
            </p:cNvPr>
            <p:cNvSpPr/>
            <p:nvPr/>
          </p:nvSpPr>
          <p:spPr>
            <a:xfrm>
              <a:off x="3571875" y="3365601"/>
              <a:ext cx="2049438" cy="206519"/>
            </a:xfrm>
            <a:prstGeom prst="rect">
              <a:avLst/>
            </a:prstGeom>
            <a:pattFill prst="pct40">
              <a:fgClr>
                <a:schemeClr val="tx1">
                  <a:lumMod val="95000"/>
                  <a:lumOff val="5000"/>
                </a:schemeClr>
              </a:fgClr>
              <a:bgClr>
                <a:schemeClr val="bg1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srgbClr val="FFFFFF"/>
                </a:solidFill>
                <a:latin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9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6851D-A0D4-91D4-DB47-505831A2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F66F-FF81-A86E-1099-6B3D55CD9D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InVEST 3.16</a:t>
            </a:r>
            <a:br>
              <a:rPr lang="en-US"/>
            </a:br>
            <a:r>
              <a:rPr lang="en-US" sz="4800"/>
              <a:t>(new settings bar)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6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1AA8B-5C00-D825-9356-FAC20616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52CFCD-9BA0-AEBC-A38B-74BAFD1C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84" y="964383"/>
            <a:ext cx="9769353" cy="5893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340346-B6CF-EC20-A7F7-EF3E26B9C304}"/>
              </a:ext>
            </a:extLst>
          </p:cNvPr>
          <p:cNvSpPr txBox="1"/>
          <p:nvPr/>
        </p:nvSpPr>
        <p:spPr>
          <a:xfrm>
            <a:off x="3213278" y="276999"/>
            <a:ext cx="1746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InVEST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F4202-8ED8-A312-EDFE-3FDD2A149430}"/>
              </a:ext>
            </a:extLst>
          </p:cNvPr>
          <p:cNvSpPr txBox="1"/>
          <p:nvPr/>
        </p:nvSpPr>
        <p:spPr>
          <a:xfrm>
            <a:off x="1262267" y="1"/>
            <a:ext cx="901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8D910-71EC-6144-17C1-795863BA70B9}"/>
              </a:ext>
            </a:extLst>
          </p:cNvPr>
          <p:cNvSpPr txBox="1"/>
          <p:nvPr/>
        </p:nvSpPr>
        <p:spPr>
          <a:xfrm>
            <a:off x="7027229" y="0"/>
            <a:ext cx="1372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Previous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runs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C1D7E-3C6F-C96E-6B06-9D18A90D9F3A}"/>
              </a:ext>
            </a:extLst>
          </p:cNvPr>
          <p:cNvSpPr txBox="1"/>
          <p:nvPr/>
        </p:nvSpPr>
        <p:spPr>
          <a:xfrm>
            <a:off x="9641012" y="0"/>
            <a:ext cx="1912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Settings/Plugins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Sample 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8A3282-8FAB-3B61-85E6-924240664B5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713192" y="646332"/>
            <a:ext cx="0" cy="669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BB2941E-3915-F708-90BE-B94CC8241D64}"/>
              </a:ext>
            </a:extLst>
          </p:cNvPr>
          <p:cNvSpPr/>
          <p:nvPr/>
        </p:nvSpPr>
        <p:spPr>
          <a:xfrm>
            <a:off x="1048084" y="1315680"/>
            <a:ext cx="1253531" cy="40544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D1F3339-3087-107B-9A39-E951DFD3B186}"/>
              </a:ext>
            </a:extLst>
          </p:cNvPr>
          <p:cNvCxnSpPr>
            <a:cxnSpLocks/>
          </p:cNvCxnSpPr>
          <p:nvPr/>
        </p:nvCxnSpPr>
        <p:spPr>
          <a:xfrm flipH="1">
            <a:off x="3207706" y="675349"/>
            <a:ext cx="642278" cy="127319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2ED5B-AD74-CA46-0096-E59133BE22FF}"/>
              </a:ext>
            </a:extLst>
          </p:cNvPr>
          <p:cNvCxnSpPr>
            <a:cxnSpLocks/>
          </p:cNvCxnSpPr>
          <p:nvPr/>
        </p:nvCxnSpPr>
        <p:spPr>
          <a:xfrm>
            <a:off x="4315810" y="675348"/>
            <a:ext cx="644421" cy="127319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4604F4-1548-8784-80FB-B0440832210B}"/>
              </a:ext>
            </a:extLst>
          </p:cNvPr>
          <p:cNvCxnSpPr>
            <a:cxnSpLocks/>
          </p:cNvCxnSpPr>
          <p:nvPr/>
        </p:nvCxnSpPr>
        <p:spPr>
          <a:xfrm>
            <a:off x="7713475" y="646331"/>
            <a:ext cx="0" cy="113517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4E27E8-38F3-0CF2-BE76-10F1257B75C7}"/>
              </a:ext>
            </a:extLst>
          </p:cNvPr>
          <p:cNvCxnSpPr>
            <a:cxnSpLocks/>
          </p:cNvCxnSpPr>
          <p:nvPr/>
        </p:nvCxnSpPr>
        <p:spPr>
          <a:xfrm>
            <a:off x="10597362" y="646331"/>
            <a:ext cx="0" cy="66934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5002D3D-2C35-6934-82FA-DE83F0595DEB}"/>
              </a:ext>
            </a:extLst>
          </p:cNvPr>
          <p:cNvSpPr/>
          <p:nvPr/>
        </p:nvSpPr>
        <p:spPr>
          <a:xfrm>
            <a:off x="10374936" y="1328308"/>
            <a:ext cx="421728" cy="3928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71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CB7A9-6B21-A7D4-2A0E-7FF3C2199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95C2659-98C8-2FBE-4358-99A0B3DD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84" y="964383"/>
            <a:ext cx="9769353" cy="5893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CB6320-384B-B21C-AF63-1C6456E24561}"/>
              </a:ext>
            </a:extLst>
          </p:cNvPr>
          <p:cNvSpPr txBox="1"/>
          <p:nvPr/>
        </p:nvSpPr>
        <p:spPr>
          <a:xfrm>
            <a:off x="9641012" y="0"/>
            <a:ext cx="1912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Settings/Plugins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Sample data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A6B52B0-1F30-D015-00DF-7BD33FD76B3C}"/>
              </a:ext>
            </a:extLst>
          </p:cNvPr>
          <p:cNvCxnSpPr>
            <a:cxnSpLocks/>
          </p:cNvCxnSpPr>
          <p:nvPr/>
        </p:nvCxnSpPr>
        <p:spPr>
          <a:xfrm>
            <a:off x="10597362" y="646331"/>
            <a:ext cx="0" cy="66934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29607C7-B0D7-539B-1189-03DAEAC36250}"/>
              </a:ext>
            </a:extLst>
          </p:cNvPr>
          <p:cNvSpPr/>
          <p:nvPr/>
        </p:nvSpPr>
        <p:spPr>
          <a:xfrm>
            <a:off x="10374936" y="1328308"/>
            <a:ext cx="421728" cy="3928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418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C3771-FBD8-3B0F-FF0B-87F265A3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19AF2-CCCE-52B2-35E8-69B598AD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393" y="1282780"/>
            <a:ext cx="9241572" cy="5575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564C8-9A44-9B89-6C7E-234FEAA03322}"/>
              </a:ext>
            </a:extLst>
          </p:cNvPr>
          <p:cNvSpPr txBox="1"/>
          <p:nvPr/>
        </p:nvSpPr>
        <p:spPr>
          <a:xfrm>
            <a:off x="2963435" y="4960970"/>
            <a:ext cx="1388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Click to run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5D1319-45CB-B3FF-A4BD-607A309BA3BB}"/>
              </a:ext>
            </a:extLst>
          </p:cNvPr>
          <p:cNvSpPr txBox="1"/>
          <p:nvPr/>
        </p:nvSpPr>
        <p:spPr>
          <a:xfrm>
            <a:off x="9342180" y="392350"/>
            <a:ext cx="84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F48AB-B667-8493-C8D8-6897D619845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3657917" y="5607301"/>
            <a:ext cx="3" cy="66934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ABBF2CC-73F7-4689-982B-D6A800039394}"/>
              </a:ext>
            </a:extLst>
          </p:cNvPr>
          <p:cNvCxnSpPr>
            <a:cxnSpLocks/>
          </p:cNvCxnSpPr>
          <p:nvPr/>
        </p:nvCxnSpPr>
        <p:spPr>
          <a:xfrm>
            <a:off x="9766975" y="1121434"/>
            <a:ext cx="0" cy="85571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9F6B32-B5AC-DD39-5F5D-D88242674D7E}"/>
              </a:ext>
            </a:extLst>
          </p:cNvPr>
          <p:cNvSpPr txBox="1"/>
          <p:nvPr/>
        </p:nvSpPr>
        <p:spPr>
          <a:xfrm>
            <a:off x="6011099" y="392350"/>
            <a:ext cx="1935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Tabs for multiple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 runs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5E11CD-0C7D-927D-A8A6-A1AE80ECD140}"/>
              </a:ext>
            </a:extLst>
          </p:cNvPr>
          <p:cNvCxnSpPr>
            <a:cxnSpLocks/>
          </p:cNvCxnSpPr>
          <p:nvPr/>
        </p:nvCxnSpPr>
        <p:spPr>
          <a:xfrm flipH="1">
            <a:off x="6349242" y="1038681"/>
            <a:ext cx="319119" cy="669349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17335C5-31BD-1044-52AF-66F7F451B5E9}"/>
              </a:ext>
            </a:extLst>
          </p:cNvPr>
          <p:cNvCxnSpPr>
            <a:cxnSpLocks/>
          </p:cNvCxnSpPr>
          <p:nvPr/>
        </p:nvCxnSpPr>
        <p:spPr>
          <a:xfrm>
            <a:off x="7326090" y="1067435"/>
            <a:ext cx="362519" cy="61184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67004BF-2C41-1E87-56E5-F7577ADA3C4D}"/>
              </a:ext>
            </a:extLst>
          </p:cNvPr>
          <p:cNvSpPr/>
          <p:nvPr/>
        </p:nvSpPr>
        <p:spPr>
          <a:xfrm>
            <a:off x="4726805" y="1977145"/>
            <a:ext cx="7053154" cy="488085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94346C-7DF8-6858-9BD3-B5657A697610}"/>
              </a:ext>
            </a:extLst>
          </p:cNvPr>
          <p:cNvSpPr txBox="1"/>
          <p:nvPr/>
        </p:nvSpPr>
        <p:spPr>
          <a:xfrm>
            <a:off x="119848" y="2625311"/>
            <a:ext cx="22104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Save parameters and optionally data to a file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277E71-06DD-CD2F-75A0-18C4075BD116}"/>
              </a:ext>
            </a:extLst>
          </p:cNvPr>
          <p:cNvSpPr txBox="1"/>
          <p:nvPr/>
        </p:nvSpPr>
        <p:spPr>
          <a:xfrm>
            <a:off x="165402" y="1848356"/>
            <a:ext cx="204446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Load parameters and optionally data from a saved file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39B579-D167-D587-E413-7C4410ECEF78}"/>
              </a:ext>
            </a:extLst>
          </p:cNvPr>
          <p:cNvCxnSpPr>
            <a:cxnSpLocks/>
          </p:cNvCxnSpPr>
          <p:nvPr/>
        </p:nvCxnSpPr>
        <p:spPr>
          <a:xfrm>
            <a:off x="1616244" y="2370736"/>
            <a:ext cx="955040" cy="346441"/>
          </a:xfrm>
          <a:prstGeom prst="straightConnector1">
            <a:avLst/>
          </a:prstGeom>
          <a:ln w="57150">
            <a:solidFill>
              <a:srgbClr val="9966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29F1428-F8D3-FAD8-985F-8B26783AD181}"/>
              </a:ext>
            </a:extLst>
          </p:cNvPr>
          <p:cNvCxnSpPr>
            <a:cxnSpLocks/>
          </p:cNvCxnSpPr>
          <p:nvPr/>
        </p:nvCxnSpPr>
        <p:spPr>
          <a:xfrm>
            <a:off x="1988778" y="2971637"/>
            <a:ext cx="582506" cy="0"/>
          </a:xfrm>
          <a:prstGeom prst="straightConnector1">
            <a:avLst/>
          </a:prstGeom>
          <a:ln w="57150">
            <a:solidFill>
              <a:srgbClr val="9966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DAFF116-8641-9CC8-DAF2-4EFDB6966645}"/>
              </a:ext>
            </a:extLst>
          </p:cNvPr>
          <p:cNvSpPr txBox="1"/>
          <p:nvPr/>
        </p:nvSpPr>
        <p:spPr>
          <a:xfrm>
            <a:off x="119848" y="3196231"/>
            <a:ext cx="22104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Link to User Guide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chapter for this model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3CCD9E3-F8F8-49AC-3F30-426AA4847D1A}"/>
              </a:ext>
            </a:extLst>
          </p:cNvPr>
          <p:cNvCxnSpPr>
            <a:cxnSpLocks/>
          </p:cNvCxnSpPr>
          <p:nvPr/>
        </p:nvCxnSpPr>
        <p:spPr>
          <a:xfrm flipV="1">
            <a:off x="1772031" y="3265817"/>
            <a:ext cx="799253" cy="90298"/>
          </a:xfrm>
          <a:prstGeom prst="straightConnector1">
            <a:avLst/>
          </a:prstGeom>
          <a:ln w="57150">
            <a:solidFill>
              <a:srgbClr val="9966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E5FCB52-C705-D2E0-F932-A088FF291F01}"/>
              </a:ext>
            </a:extLst>
          </p:cNvPr>
          <p:cNvSpPr txBox="1"/>
          <p:nvPr/>
        </p:nvSpPr>
        <p:spPr>
          <a:xfrm>
            <a:off x="119848" y="3731958"/>
            <a:ext cx="22104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Link to Community Forum posts related to this model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73D1A3D-3948-7D66-69FB-BED1D0E0FC17}"/>
              </a:ext>
            </a:extLst>
          </p:cNvPr>
          <p:cNvCxnSpPr>
            <a:cxnSpLocks/>
          </p:cNvCxnSpPr>
          <p:nvPr/>
        </p:nvCxnSpPr>
        <p:spPr>
          <a:xfrm flipV="1">
            <a:off x="2175995" y="3645640"/>
            <a:ext cx="594823" cy="276104"/>
          </a:xfrm>
          <a:prstGeom prst="straightConnector1">
            <a:avLst/>
          </a:prstGeom>
          <a:ln w="57150">
            <a:solidFill>
              <a:srgbClr val="99663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4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D4310-5A80-BFE6-4766-9A94F797D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C32761-02F0-B552-B0B3-E9EFFFE43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030" y="1225366"/>
            <a:ext cx="9106281" cy="54936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FDB200-DAB9-FF32-F701-380CC1CCDD6C}"/>
              </a:ext>
            </a:extLst>
          </p:cNvPr>
          <p:cNvSpPr txBox="1"/>
          <p:nvPr/>
        </p:nvSpPr>
        <p:spPr>
          <a:xfrm>
            <a:off x="190836" y="2262720"/>
            <a:ext cx="1778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View logging messages for this model run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BA01C-4E2A-61B4-48A3-22158008EFC7}"/>
              </a:ext>
            </a:extLst>
          </p:cNvPr>
          <p:cNvSpPr txBox="1"/>
          <p:nvPr/>
        </p:nvSpPr>
        <p:spPr>
          <a:xfrm>
            <a:off x="8129960" y="392350"/>
            <a:ext cx="124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Logging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messages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ECBA84-7503-83E3-3B36-B3D9BBD58797}"/>
              </a:ext>
            </a:extLst>
          </p:cNvPr>
          <p:cNvCxnSpPr>
            <a:cxnSpLocks/>
          </p:cNvCxnSpPr>
          <p:nvPr/>
        </p:nvCxnSpPr>
        <p:spPr>
          <a:xfrm>
            <a:off x="1443408" y="2417192"/>
            <a:ext cx="66782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4437DB-536B-6ACC-3591-5BCF0EA8E8AA}"/>
              </a:ext>
            </a:extLst>
          </p:cNvPr>
          <p:cNvCxnSpPr>
            <a:cxnSpLocks/>
          </p:cNvCxnSpPr>
          <p:nvPr/>
        </p:nvCxnSpPr>
        <p:spPr>
          <a:xfrm>
            <a:off x="8752277" y="1038681"/>
            <a:ext cx="1" cy="90145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E810E5A-5B96-F9EC-4A0B-64AA7914B53A}"/>
              </a:ext>
            </a:extLst>
          </p:cNvPr>
          <p:cNvSpPr txBox="1"/>
          <p:nvPr/>
        </p:nvSpPr>
        <p:spPr>
          <a:xfrm>
            <a:off x="2805570" y="4870014"/>
            <a:ext cx="917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View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A3FB45-149F-E7B3-DE96-D41FE5D615D9}"/>
              </a:ext>
            </a:extLst>
          </p:cNvPr>
          <p:cNvCxnSpPr>
            <a:cxnSpLocks/>
          </p:cNvCxnSpPr>
          <p:nvPr/>
        </p:nvCxnSpPr>
        <p:spPr>
          <a:xfrm>
            <a:off x="3264350" y="5516345"/>
            <a:ext cx="0" cy="67688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39249FD-038C-0F37-5F2D-89555D6D2F69}"/>
              </a:ext>
            </a:extLst>
          </p:cNvPr>
          <p:cNvSpPr txBox="1"/>
          <p:nvPr/>
        </p:nvSpPr>
        <p:spPr>
          <a:xfrm>
            <a:off x="190836" y="1678529"/>
            <a:ext cx="1939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Return to the model input screen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135333D-391C-E383-B552-47E9DF571387}"/>
              </a:ext>
            </a:extLst>
          </p:cNvPr>
          <p:cNvCxnSpPr>
            <a:cxnSpLocks/>
          </p:cNvCxnSpPr>
          <p:nvPr/>
        </p:nvCxnSpPr>
        <p:spPr>
          <a:xfrm>
            <a:off x="1443408" y="2064106"/>
            <a:ext cx="667826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07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91B8-5A27-2C29-1BEF-FC7D955BE7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InVEST pre-3.16</a:t>
            </a:r>
          </a:p>
        </p:txBody>
      </p:sp>
    </p:spTree>
    <p:extLst>
      <p:ext uri="{BB962C8B-B14F-4D97-AF65-F5344CB8AC3E}">
        <p14:creationId xmlns:p14="http://schemas.microsoft.com/office/powerpoint/2010/main" val="3081234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NatCap_1">
  <a:themeElements>
    <a:clrScheme name="NatCap Color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8C1515"/>
      </a:accent1>
      <a:accent2>
        <a:srgbClr val="8C1515"/>
      </a:accent2>
      <a:accent3>
        <a:srgbClr val="8C1515"/>
      </a:accent3>
      <a:accent4>
        <a:srgbClr val="0097DA"/>
      </a:accent4>
      <a:accent5>
        <a:srgbClr val="53274E"/>
      </a:accent5>
      <a:accent6>
        <a:srgbClr val="007B91"/>
      </a:accent6>
      <a:hlink>
        <a:srgbClr val="006BB7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tCap_2019_Template_Stanford_Widescreen" id="{A0BA064C-6B6E-8D42-9DD0-29E02BEC8DFC}" vid="{2FA14212-ED97-4B4D-8CC3-1C1D0EF23F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204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Aptos Display</vt:lpstr>
      <vt:lpstr>Arial</vt:lpstr>
      <vt:lpstr>Open Sans</vt:lpstr>
      <vt:lpstr>Source Sans Pro</vt:lpstr>
      <vt:lpstr>Source Sans Pro Semibold</vt:lpstr>
      <vt:lpstr>Wingdings</vt:lpstr>
      <vt:lpstr>Office Theme</vt:lpstr>
      <vt:lpstr>NatCap_1</vt:lpstr>
      <vt:lpstr>PowerPoint Presentation</vt:lpstr>
      <vt:lpstr>PowerPoint Presentation</vt:lpstr>
      <vt:lpstr>PowerPoint Presentation</vt:lpstr>
      <vt:lpstr>InVEST 3.16 (new settings bar)</vt:lpstr>
      <vt:lpstr>PowerPoint Presentation</vt:lpstr>
      <vt:lpstr>PowerPoint Presentation</vt:lpstr>
      <vt:lpstr>PowerPoint Presentation</vt:lpstr>
      <vt:lpstr>PowerPoint Presentation</vt:lpstr>
      <vt:lpstr>InVEST pre-3.16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Stacie Ann Wolny</dc:creator>
  <cp:lastModifiedBy>Stacie Ann Wolny</cp:lastModifiedBy>
  <cp:revision>20</cp:revision>
  <dcterms:created xsi:type="dcterms:W3CDTF">2024-06-10T15:35:44Z</dcterms:created>
  <dcterms:modified xsi:type="dcterms:W3CDTF">2025-06-25T20:01:02Z</dcterms:modified>
</cp:coreProperties>
</file>